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ormorant Garamond Bold Italics" panose="020B0604020202020204" charset="0"/>
      <p:regular r:id="rId24"/>
    </p:embeddedFont>
    <p:embeddedFont>
      <p:font typeface="DejaVu Serif Bold" panose="020B0604020202020204" charset="0"/>
      <p:regular r:id="rId25"/>
    </p:embeddedFont>
    <p:embeddedFont>
      <p:font typeface="Montserrat" panose="00000500000000000000" pitchFamily="50" charset="0"/>
      <p:regular r:id="rId26"/>
      <p:bold r:id="rId27"/>
    </p:embeddedFont>
    <p:embeddedFont>
      <p:font typeface="Montserrat Bold" panose="020B0604020202020204" charset="0"/>
      <p:regular r:id="rId28"/>
    </p:embeddedFont>
    <p:embeddedFont>
      <p:font typeface="Montserrat Italics" panose="020B0604020202020204" charset="0"/>
      <p:regular r:id="rId29"/>
    </p:embeddedFont>
    <p:embeddedFont>
      <p:font typeface="Open Sans Extra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09592" y="7120920"/>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646333" y="5312563"/>
            <a:ext cx="13523348" cy="1419861"/>
          </a:xfrm>
          <a:prstGeom prst="rect">
            <a:avLst/>
          </a:prstGeom>
        </p:spPr>
        <p:txBody>
          <a:bodyPr lIns="0" tIns="0" rIns="0" bIns="0" rtlCol="0" anchor="t">
            <a:spAutoFit/>
          </a:bodyPr>
          <a:lstStyle/>
          <a:p>
            <a:pPr algn="ctr">
              <a:lnSpc>
                <a:spcPts val="5739"/>
              </a:lnSpc>
            </a:pPr>
            <a:r>
              <a:rPr lang="en-US" sz="4099" b="1">
                <a:solidFill>
                  <a:srgbClr val="051D40"/>
                </a:solidFill>
                <a:latin typeface="Montserrat Bold"/>
                <a:ea typeface="Montserrat Bold"/>
                <a:cs typeface="Montserrat Bold"/>
                <a:sym typeface="Montserrat Bold"/>
              </a:rPr>
              <a:t>XÂY DỰNG ỨNG DỤNG QUẢN LÝ BÁN HÀNG</a:t>
            </a:r>
          </a:p>
          <a:p>
            <a:pPr algn="ctr">
              <a:lnSpc>
                <a:spcPts val="5739"/>
              </a:lnSpc>
            </a:pPr>
            <a:r>
              <a:rPr lang="en-US" sz="4099" b="1">
                <a:solidFill>
                  <a:srgbClr val="051D40"/>
                </a:solidFill>
                <a:latin typeface="Montserrat Bold"/>
                <a:ea typeface="Montserrat Bold"/>
                <a:cs typeface="Montserrat Bold"/>
                <a:sym typeface="Montserrat Bold"/>
              </a:rPr>
              <a:t>CHO CỬA HÀNG THỜI TRANG</a:t>
            </a:r>
          </a:p>
        </p:txBody>
      </p:sp>
      <p:grpSp>
        <p:nvGrpSpPr>
          <p:cNvPr id="15" name="Group 15"/>
          <p:cNvGrpSpPr>
            <a:grpSpLocks noChangeAspect="1"/>
          </p:cNvGrpSpPr>
          <p:nvPr/>
        </p:nvGrpSpPr>
        <p:grpSpPr>
          <a:xfrm>
            <a:off x="16459006" y="6941112"/>
            <a:ext cx="1600588" cy="316703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22" b="-22"/>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25" name="Group 25"/>
          <p:cNvGrpSpPr>
            <a:grpSpLocks noChangeAspect="1"/>
          </p:cNvGrpSpPr>
          <p:nvPr/>
        </p:nvGrpSpPr>
        <p:grpSpPr>
          <a:xfrm>
            <a:off x="14700109" y="6091262"/>
            <a:ext cx="1600588" cy="3167038"/>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35" name="Group 35"/>
          <p:cNvGrpSpPr>
            <a:grpSpLocks noChangeAspect="1"/>
          </p:cNvGrpSpPr>
          <p:nvPr/>
        </p:nvGrpSpPr>
        <p:grpSpPr>
          <a:xfrm>
            <a:off x="12712806" y="6941112"/>
            <a:ext cx="1600588" cy="3167038"/>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8" r="-8"/>
              </a:stretch>
            </a:blipFill>
          </p:spPr>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45" name="TextBox 45"/>
          <p:cNvSpPr txBox="1"/>
          <p:nvPr/>
        </p:nvSpPr>
        <p:spPr>
          <a:xfrm>
            <a:off x="4844562" y="263573"/>
            <a:ext cx="9988650" cy="629688"/>
          </a:xfrm>
          <a:prstGeom prst="rect">
            <a:avLst/>
          </a:prstGeom>
        </p:spPr>
        <p:txBody>
          <a:bodyPr lIns="0" tIns="0" rIns="0" bIns="0" rtlCol="0" anchor="t">
            <a:spAutoFit/>
          </a:bodyPr>
          <a:lstStyle/>
          <a:p>
            <a:pPr algn="l">
              <a:lnSpc>
                <a:spcPts val="5192"/>
              </a:lnSpc>
              <a:spcBef>
                <a:spcPct val="0"/>
              </a:spcBef>
            </a:pPr>
            <a:r>
              <a:rPr lang="en-US" sz="3709" b="1">
                <a:solidFill>
                  <a:srgbClr val="051D40"/>
                </a:solidFill>
                <a:latin typeface="Montserrat Bold"/>
                <a:ea typeface="Montserrat Bold"/>
                <a:cs typeface="Montserrat Bold"/>
                <a:sym typeface="Montserrat Bold"/>
              </a:rPr>
              <a:t>HỌC VIỆN NÔNG NGHIỆP VIỆT NAM</a:t>
            </a:r>
          </a:p>
        </p:txBody>
      </p:sp>
      <p:sp>
        <p:nvSpPr>
          <p:cNvPr id="46" name="TextBox 46"/>
          <p:cNvSpPr txBox="1"/>
          <p:nvPr/>
        </p:nvSpPr>
        <p:spPr>
          <a:xfrm>
            <a:off x="5396539" y="807637"/>
            <a:ext cx="9988650" cy="629688"/>
          </a:xfrm>
          <a:prstGeom prst="rect">
            <a:avLst/>
          </a:prstGeom>
        </p:spPr>
        <p:txBody>
          <a:bodyPr lIns="0" tIns="0" rIns="0" bIns="0" rtlCol="0" anchor="t">
            <a:spAutoFit/>
          </a:bodyPr>
          <a:lstStyle/>
          <a:p>
            <a:pPr algn="l">
              <a:lnSpc>
                <a:spcPts val="5192"/>
              </a:lnSpc>
              <a:spcBef>
                <a:spcPct val="0"/>
              </a:spcBef>
            </a:pPr>
            <a:r>
              <a:rPr lang="en-US" sz="3709" b="1" dirty="0">
                <a:solidFill>
                  <a:srgbClr val="051D40"/>
                </a:solidFill>
                <a:latin typeface="Montserrat Bold"/>
                <a:ea typeface="Montserrat Bold"/>
                <a:cs typeface="Montserrat Bold"/>
                <a:sym typeface="Montserrat Bold"/>
              </a:rPr>
              <a:t>KHOA CÔNG NGHỆ THÔNG TIN</a:t>
            </a:r>
          </a:p>
        </p:txBody>
      </p:sp>
      <p:sp>
        <p:nvSpPr>
          <p:cNvPr id="47" name="TextBox 47"/>
          <p:cNvSpPr txBox="1"/>
          <p:nvPr/>
        </p:nvSpPr>
        <p:spPr>
          <a:xfrm>
            <a:off x="1806336" y="2660488"/>
            <a:ext cx="15136393" cy="1052195"/>
          </a:xfrm>
          <a:prstGeom prst="rect">
            <a:avLst/>
          </a:prstGeom>
        </p:spPr>
        <p:txBody>
          <a:bodyPr lIns="0" tIns="0" rIns="0" bIns="0" rtlCol="0" anchor="t">
            <a:spAutoFit/>
          </a:bodyPr>
          <a:lstStyle/>
          <a:p>
            <a:pPr algn="ctr">
              <a:lnSpc>
                <a:spcPts val="8680"/>
              </a:lnSpc>
              <a:spcBef>
                <a:spcPct val="0"/>
              </a:spcBef>
            </a:pPr>
            <a:r>
              <a:rPr lang="en-US" sz="6200">
                <a:solidFill>
                  <a:srgbClr val="051D40"/>
                </a:solidFill>
                <a:latin typeface="Open Sans Extra Bold"/>
                <a:ea typeface="Open Sans Extra Bold"/>
                <a:cs typeface="Open Sans Extra Bold"/>
                <a:sym typeface="Open Sans Extra Bold"/>
              </a:rPr>
              <a:t>BÁO CÁO KHOÁ LUẬN TỐT NGHIỆP</a:t>
            </a:r>
          </a:p>
        </p:txBody>
      </p:sp>
      <p:sp>
        <p:nvSpPr>
          <p:cNvPr id="48" name="TextBox 48"/>
          <p:cNvSpPr txBox="1"/>
          <p:nvPr/>
        </p:nvSpPr>
        <p:spPr>
          <a:xfrm>
            <a:off x="1654659" y="4427388"/>
            <a:ext cx="1645920" cy="537845"/>
          </a:xfrm>
          <a:prstGeom prst="rect">
            <a:avLst/>
          </a:prstGeom>
        </p:spPr>
        <p:txBody>
          <a:bodyPr lIns="0" tIns="0" rIns="0" bIns="0" rtlCol="0" anchor="t">
            <a:spAutoFit/>
          </a:bodyPr>
          <a:lstStyle/>
          <a:p>
            <a:pPr algn="ctr">
              <a:lnSpc>
                <a:spcPts val="4480"/>
              </a:lnSpc>
            </a:pPr>
            <a:r>
              <a:rPr lang="en-US" sz="3200" b="1">
                <a:solidFill>
                  <a:srgbClr val="051D40"/>
                </a:solidFill>
                <a:latin typeface="Montserrat Bold"/>
                <a:ea typeface="Montserrat Bold"/>
                <a:cs typeface="Montserrat Bold"/>
                <a:sym typeface="Montserrat Bold"/>
              </a:rPr>
              <a:t>ĐỀ TÀI: </a:t>
            </a:r>
          </a:p>
        </p:txBody>
      </p:sp>
      <p:sp>
        <p:nvSpPr>
          <p:cNvPr id="49" name="TextBox 49"/>
          <p:cNvSpPr txBox="1"/>
          <p:nvPr/>
        </p:nvSpPr>
        <p:spPr>
          <a:xfrm>
            <a:off x="2284821" y="7465849"/>
            <a:ext cx="8319970" cy="1544320"/>
          </a:xfrm>
          <a:prstGeom prst="rect">
            <a:avLst/>
          </a:prstGeom>
        </p:spPr>
        <p:txBody>
          <a:bodyPr lIns="0" tIns="0" rIns="0" bIns="0" rtlCol="0" anchor="t">
            <a:spAutoFit/>
          </a:bodyPr>
          <a:lstStyle/>
          <a:p>
            <a:pPr algn="l">
              <a:lnSpc>
                <a:spcPts val="3079"/>
              </a:lnSpc>
            </a:pPr>
            <a:r>
              <a:rPr lang="en-US" sz="2199" b="1">
                <a:solidFill>
                  <a:srgbClr val="051D40"/>
                </a:solidFill>
                <a:latin typeface="Montserrat Bold"/>
                <a:ea typeface="Montserrat Bold"/>
                <a:cs typeface="Montserrat Bold"/>
                <a:sym typeface="Montserrat Bold"/>
              </a:rPr>
              <a:t>SINH VIÊN THỰC HIỆN: BÙI VĂN HÙNG</a:t>
            </a:r>
          </a:p>
          <a:p>
            <a:pPr algn="l">
              <a:lnSpc>
                <a:spcPts val="3079"/>
              </a:lnSpc>
            </a:pPr>
            <a:r>
              <a:rPr lang="en-US" sz="2199" b="1">
                <a:solidFill>
                  <a:srgbClr val="051D40"/>
                </a:solidFill>
                <a:latin typeface="Montserrat Bold"/>
                <a:ea typeface="Montserrat Bold"/>
                <a:cs typeface="Montserrat Bold"/>
                <a:sym typeface="Montserrat Bold"/>
              </a:rPr>
              <a:t>LỚP: K66CNPMB</a:t>
            </a:r>
          </a:p>
          <a:p>
            <a:pPr algn="l">
              <a:lnSpc>
                <a:spcPts val="3079"/>
              </a:lnSpc>
            </a:pPr>
            <a:r>
              <a:rPr lang="en-US" sz="2199" b="1">
                <a:solidFill>
                  <a:srgbClr val="051D40"/>
                </a:solidFill>
                <a:latin typeface="Montserrat Bold"/>
                <a:ea typeface="Montserrat Bold"/>
                <a:cs typeface="Montserrat Bold"/>
                <a:sym typeface="Montserrat Bold"/>
              </a:rPr>
              <a:t>CHUYÊN NGÀNH: CÔNG NGHỆ PHẦN MỀM</a:t>
            </a:r>
          </a:p>
          <a:p>
            <a:pPr algn="l">
              <a:lnSpc>
                <a:spcPts val="3079"/>
              </a:lnSpc>
            </a:pPr>
            <a:r>
              <a:rPr lang="en-US" sz="2199" b="1">
                <a:solidFill>
                  <a:srgbClr val="051D40"/>
                </a:solidFill>
                <a:latin typeface="Montserrat Bold"/>
                <a:ea typeface="Montserrat Bold"/>
                <a:cs typeface="Montserrat Bold"/>
                <a:sym typeface="Montserrat Bold"/>
              </a:rPr>
              <a:t>GIẢNG VIÊN HƯỚNG DẪN: TS. TRẦN VŨ HÀ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3335800" y="3118118"/>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6834090"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Ngôn</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ngữ</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lập</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trình</a:t>
            </a:r>
            <a:r>
              <a:rPr lang="en-US" sz="3399" b="1" dirty="0">
                <a:solidFill>
                  <a:srgbClr val="010101"/>
                </a:solidFill>
                <a:latin typeface="Montserrat Bold"/>
                <a:ea typeface="Montserrat Bold"/>
                <a:cs typeface="Montserrat Bold"/>
                <a:sym typeface="Montserrat Bold"/>
              </a:rPr>
              <a:t> Dart</a:t>
            </a:r>
          </a:p>
        </p:txBody>
      </p:sp>
      <p:sp>
        <p:nvSpPr>
          <p:cNvPr id="8" name="TextBox 8"/>
          <p:cNvSpPr txBox="1"/>
          <p:nvPr/>
        </p:nvSpPr>
        <p:spPr>
          <a:xfrm>
            <a:off x="7267524" y="9436976"/>
            <a:ext cx="3629076" cy="323215"/>
          </a:xfrm>
          <a:prstGeom prst="rect">
            <a:avLst/>
          </a:prstGeom>
        </p:spPr>
        <p:txBody>
          <a:bodyPr wrap="square" lIns="0" tIns="0" rIns="0" bIns="0" rtlCol="0" anchor="t">
            <a:spAutoFit/>
          </a:bodyPr>
          <a:lstStyle/>
          <a:p>
            <a:pPr algn="ctr">
              <a:lnSpc>
                <a:spcPts val="2659"/>
              </a:lnSpc>
              <a:spcBef>
                <a:spcPct val="0"/>
              </a:spcBef>
            </a:pPr>
            <a:r>
              <a:rPr lang="en-US" sz="1899" dirty="0" err="1">
                <a:solidFill>
                  <a:srgbClr val="010101"/>
                </a:solidFill>
                <a:latin typeface="Montserrat"/>
                <a:ea typeface="Montserrat"/>
                <a:cs typeface="Montserrat"/>
                <a:sym typeface="Montserrat"/>
              </a:rPr>
              <a:t>Hình</a:t>
            </a:r>
            <a:r>
              <a:rPr lang="en-US" sz="1899" dirty="0">
                <a:solidFill>
                  <a:srgbClr val="010101"/>
                </a:solidFill>
                <a:latin typeface="Montserrat"/>
                <a:ea typeface="Montserrat"/>
                <a:cs typeface="Montserrat"/>
                <a:sym typeface="Montserrat"/>
              </a:rPr>
              <a:t> 2. 1: </a:t>
            </a:r>
            <a:r>
              <a:rPr lang="en-US" sz="1899" dirty="0" err="1">
                <a:solidFill>
                  <a:srgbClr val="010101"/>
                </a:solidFill>
                <a:latin typeface="Montserrat"/>
                <a:ea typeface="Montserrat"/>
                <a:cs typeface="Montserrat"/>
                <a:sym typeface="Montserrat"/>
              </a:rPr>
              <a:t>Tính</a:t>
            </a:r>
            <a:r>
              <a:rPr lang="en-US" sz="1899" dirty="0">
                <a:solidFill>
                  <a:srgbClr val="010101"/>
                </a:solidFill>
                <a:latin typeface="Montserrat"/>
                <a:ea typeface="Montserrat"/>
                <a:cs typeface="Montserrat"/>
                <a:sym typeface="Montserrat"/>
              </a:rPr>
              <a:t> </a:t>
            </a:r>
            <a:r>
              <a:rPr lang="en-US" sz="1899" dirty="0" err="1">
                <a:solidFill>
                  <a:srgbClr val="010101"/>
                </a:solidFill>
                <a:latin typeface="Montserrat"/>
                <a:ea typeface="Montserrat"/>
                <a:cs typeface="Montserrat"/>
                <a:sym typeface="Montserrat"/>
              </a:rPr>
              <a:t>năng</a:t>
            </a:r>
            <a:r>
              <a:rPr lang="en-US" sz="1899" dirty="0">
                <a:solidFill>
                  <a:srgbClr val="010101"/>
                </a:solidFill>
                <a:latin typeface="Montserrat"/>
                <a:ea typeface="Montserrat"/>
                <a:cs typeface="Montserrat"/>
                <a:sym typeface="Montserrat"/>
              </a:rPr>
              <a:t> </a:t>
            </a:r>
            <a:r>
              <a:rPr lang="en-US" sz="1899" dirty="0" err="1">
                <a:solidFill>
                  <a:srgbClr val="010101"/>
                </a:solidFill>
                <a:latin typeface="Montserrat"/>
                <a:ea typeface="Montserrat"/>
                <a:cs typeface="Montserrat"/>
                <a:sym typeface="Montserrat"/>
              </a:rPr>
              <a:t>của</a:t>
            </a:r>
            <a:r>
              <a:rPr lang="en-US" sz="1899" dirty="0">
                <a:solidFill>
                  <a:srgbClr val="010101"/>
                </a:solidFill>
                <a:latin typeface="Montserrat"/>
                <a:ea typeface="Montserrat"/>
                <a:cs typeface="Montserrat"/>
                <a:sym typeface="Montserrat"/>
              </a:rPr>
              <a:t> Dart</a:t>
            </a:r>
          </a:p>
        </p:txBody>
      </p:sp>
      <p:sp>
        <p:nvSpPr>
          <p:cNvPr id="9" name="Freeform 6">
            <a:extLst>
              <a:ext uri="{FF2B5EF4-FFF2-40B4-BE49-F238E27FC236}">
                <a16:creationId xmlns:a16="http://schemas.microsoft.com/office/drawing/2014/main" id="{E07C5BF3-7A36-2BF3-1A98-E2BAC6AF4365}"/>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4361766" y="459026"/>
            <a:ext cx="3774995" cy="3774995"/>
          </a:xfrm>
          <a:custGeom>
            <a:avLst/>
            <a:gdLst/>
            <a:ahLst/>
            <a:cxnLst/>
            <a:rect l="l" t="t" r="r" b="b"/>
            <a:pathLst>
              <a:path w="3774995" h="3774995">
                <a:moveTo>
                  <a:pt x="0" y="0"/>
                </a:moveTo>
                <a:lnTo>
                  <a:pt x="3774995" y="0"/>
                </a:lnTo>
                <a:lnTo>
                  <a:pt x="3774995" y="3774995"/>
                </a:lnTo>
                <a:lnTo>
                  <a:pt x="0" y="3774995"/>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4270891" cy="1180465"/>
          </a:xfrm>
          <a:prstGeom prst="rect">
            <a:avLst/>
          </a:prstGeom>
        </p:spPr>
        <p:txBody>
          <a:bodyPr lIns="0" tIns="0" rIns="0" bIns="0" rtlCol="0" anchor="t">
            <a:spAutoFit/>
          </a:bodyPr>
          <a:lstStyle/>
          <a:p>
            <a:pPr algn="just">
              <a:lnSpc>
                <a:spcPts val="4759"/>
              </a:lnSpc>
            </a:pPr>
            <a:r>
              <a:rPr lang="en-US" sz="3399" b="1">
                <a:solidFill>
                  <a:srgbClr val="010101"/>
                </a:solidFill>
                <a:latin typeface="Montserrat Bold"/>
                <a:ea typeface="Montserrat Bold"/>
                <a:cs typeface="Montserrat Bold"/>
                <a:sym typeface="Montserrat Bold"/>
              </a:rPr>
              <a:t>Flutter Framework</a:t>
            </a:r>
          </a:p>
          <a:p>
            <a:pPr algn="just">
              <a:lnSpc>
                <a:spcPts val="4759"/>
              </a:lnSpc>
            </a:pPr>
            <a:endParaRPr lang="en-US" sz="3399" b="1">
              <a:solidFill>
                <a:srgbClr val="010101"/>
              </a:solidFill>
              <a:latin typeface="Montserrat Bold"/>
              <a:ea typeface="Montserrat Bold"/>
              <a:cs typeface="Montserrat Bold"/>
              <a:sym typeface="Montserrat Bold"/>
            </a:endParaRPr>
          </a:p>
        </p:txBody>
      </p:sp>
      <p:sp>
        <p:nvSpPr>
          <p:cNvPr id="8" name="TextBox 8"/>
          <p:cNvSpPr txBox="1"/>
          <p:nvPr/>
        </p:nvSpPr>
        <p:spPr>
          <a:xfrm>
            <a:off x="222636" y="3651518"/>
            <a:ext cx="17600428" cy="4366836"/>
          </a:xfrm>
          <a:prstGeom prst="rect">
            <a:avLst/>
          </a:prstGeom>
        </p:spPr>
        <p:txBody>
          <a:bodyPr lIns="0" tIns="0" rIns="0" bIns="0" rtlCol="0" anchor="t">
            <a:spAutoFit/>
          </a:bodyPr>
          <a:lstStyle/>
          <a:p>
            <a:pPr algn="just">
              <a:lnSpc>
                <a:spcPts val="4334"/>
              </a:lnSpc>
            </a:pPr>
            <a:r>
              <a:rPr lang="en-US" sz="3095" dirty="0">
                <a:solidFill>
                  <a:srgbClr val="010101"/>
                </a:solidFill>
                <a:latin typeface="Montserrat"/>
                <a:ea typeface="Montserrat"/>
                <a:cs typeface="Montserrat"/>
                <a:sym typeface="Montserrat"/>
              </a:rPr>
              <a:t>     Flutter </a:t>
            </a:r>
            <a:r>
              <a:rPr lang="en-US" sz="3095" dirty="0" err="1">
                <a:solidFill>
                  <a:srgbClr val="010101"/>
                </a:solidFill>
                <a:latin typeface="Montserrat"/>
                <a:ea typeface="Montserrat"/>
                <a:cs typeface="Montserrat"/>
                <a:sym typeface="Montserrat"/>
              </a:rPr>
              <a:t>là</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một</a:t>
            </a:r>
            <a:r>
              <a:rPr lang="en-US" sz="3095" dirty="0">
                <a:solidFill>
                  <a:srgbClr val="010101"/>
                </a:solidFill>
                <a:latin typeface="Montserrat"/>
                <a:ea typeface="Montserrat"/>
                <a:cs typeface="Montserrat"/>
                <a:sym typeface="Montserrat"/>
              </a:rPr>
              <a:t> framework </a:t>
            </a:r>
            <a:r>
              <a:rPr lang="en-US" sz="3095" dirty="0" err="1">
                <a:solidFill>
                  <a:srgbClr val="010101"/>
                </a:solidFill>
                <a:latin typeface="Montserrat"/>
                <a:ea typeface="Montserrat"/>
                <a:cs typeface="Montserrat"/>
                <a:sym typeface="Montserrat"/>
              </a:rPr>
              <a:t>mã</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nguồn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mở</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được</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phát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triển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bởi</a:t>
            </a:r>
            <a:r>
              <a:rPr lang="en-US" sz="3095" dirty="0">
                <a:solidFill>
                  <a:srgbClr val="010101"/>
                </a:solidFill>
                <a:latin typeface="Montserrat"/>
                <a:ea typeface="Montserrat"/>
                <a:cs typeface="Montserrat"/>
                <a:sym typeface="Montserrat"/>
              </a:rPr>
              <a:t> Google, </a:t>
            </a:r>
          </a:p>
          <a:p>
            <a:pPr algn="just">
              <a:lnSpc>
                <a:spcPts val="4334"/>
              </a:lnSpc>
            </a:pPr>
            <a:r>
              <a:rPr lang="en-US" sz="3095" dirty="0" err="1">
                <a:solidFill>
                  <a:srgbClr val="010101"/>
                </a:solidFill>
                <a:latin typeface="Montserrat"/>
                <a:ea typeface="Montserrat"/>
                <a:cs typeface="Montserrat"/>
                <a:sym typeface="Montserrat"/>
              </a:rPr>
              <a:t>ra</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mắt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chính</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thức</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vào</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năm</a:t>
            </a:r>
            <a:r>
              <a:rPr lang="en-US" sz="3095" dirty="0">
                <a:solidFill>
                  <a:srgbClr val="010101"/>
                </a:solidFill>
                <a:latin typeface="Montserrat"/>
                <a:ea typeface="Montserrat"/>
                <a:cs typeface="Montserrat"/>
                <a:sym typeface="Montserrat"/>
              </a:rPr>
              <a:t> 2018.</a:t>
            </a:r>
          </a:p>
          <a:p>
            <a:pPr algn="just">
              <a:lnSpc>
                <a:spcPts val="4334"/>
              </a:lnSpc>
            </a:pPr>
            <a:r>
              <a:rPr lang="en-US" sz="3095" dirty="0">
                <a:solidFill>
                  <a:srgbClr val="010101"/>
                </a:solidFill>
                <a:latin typeface="Montserrat"/>
                <a:ea typeface="Montserrat"/>
                <a:cs typeface="Montserrat"/>
                <a:sym typeface="Montserrat"/>
              </a:rPr>
              <a:t>Flutter </a:t>
            </a:r>
            <a:r>
              <a:rPr lang="en-US" sz="3095" dirty="0" err="1">
                <a:solidFill>
                  <a:srgbClr val="010101"/>
                </a:solidFill>
                <a:latin typeface="Montserrat"/>
                <a:ea typeface="Montserrat"/>
                <a:cs typeface="Montserrat"/>
                <a:sym typeface="Montserrat"/>
              </a:rPr>
              <a:t>cho</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phép</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lập</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trình</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viên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xây</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dựng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giao</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diện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người</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dùng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đẹp</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mắt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mượt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mà</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và</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nhất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quán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trên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nhiều</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nền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tảng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như</a:t>
            </a:r>
            <a:r>
              <a:rPr lang="en-US" sz="3095" dirty="0">
                <a:solidFill>
                  <a:srgbClr val="010101"/>
                </a:solidFill>
                <a:latin typeface="Montserrat"/>
                <a:ea typeface="Montserrat"/>
                <a:cs typeface="Montserrat"/>
                <a:sym typeface="Montserrat"/>
              </a:rPr>
              <a:t> Android, iOS, Web </a:t>
            </a:r>
            <a:r>
              <a:rPr lang="en-US" sz="3095" dirty="0" err="1">
                <a:solidFill>
                  <a:srgbClr val="010101"/>
                </a:solidFill>
                <a:latin typeface="Montserrat"/>
                <a:ea typeface="Montserrat"/>
                <a:cs typeface="Montserrat"/>
                <a:sym typeface="Montserrat"/>
              </a:rPr>
              <a:t>và</a:t>
            </a:r>
            <a:r>
              <a:rPr lang="en-US" sz="3095" dirty="0">
                <a:solidFill>
                  <a:srgbClr val="010101"/>
                </a:solidFill>
                <a:latin typeface="Montserrat"/>
                <a:ea typeface="Montserrat"/>
                <a:cs typeface="Montserrat"/>
                <a:sym typeface="Montserrat"/>
              </a:rPr>
              <a:t> Desktop </a:t>
            </a:r>
            <a:r>
              <a:rPr lang="en-US" sz="3095" dirty="0" err="1">
                <a:solidFill>
                  <a:srgbClr val="010101"/>
                </a:solidFill>
                <a:latin typeface="Montserrat"/>
                <a:ea typeface="Montserrat"/>
                <a:cs typeface="Montserrat"/>
                <a:sym typeface="Montserrat"/>
              </a:rPr>
              <a:t>từ</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cùng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một</a:t>
            </a:r>
            <a:r>
              <a:rPr lang="en-US" sz="3095" dirty="0">
                <a:solidFill>
                  <a:srgbClr val="010101"/>
                </a:solidFill>
                <a:latin typeface="Montserrat"/>
                <a:ea typeface="Montserrat"/>
                <a:cs typeface="Montserrat"/>
                <a:sym typeface="Montserrat"/>
              </a:rPr>
              <a:t> codebase. </a:t>
            </a:r>
          </a:p>
          <a:p>
            <a:pPr algn="just">
              <a:lnSpc>
                <a:spcPts val="4334"/>
              </a:lnSpc>
            </a:pPr>
            <a:r>
              <a:rPr lang="en-US" sz="3095" dirty="0">
                <a:solidFill>
                  <a:srgbClr val="010101"/>
                </a:solidFill>
                <a:latin typeface="Montserrat"/>
                <a:ea typeface="Montserrat"/>
                <a:cs typeface="Montserrat"/>
                <a:sym typeface="Montserrat"/>
              </a:rPr>
              <a:t>Flutter </a:t>
            </a:r>
            <a:r>
              <a:rPr lang="en-US" sz="3095" dirty="0" err="1">
                <a:solidFill>
                  <a:srgbClr val="010101"/>
                </a:solidFill>
                <a:latin typeface="Montserrat"/>
                <a:ea typeface="Montserrat"/>
                <a:cs typeface="Montserrat"/>
                <a:sym typeface="Montserrat"/>
              </a:rPr>
              <a:t>sử</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dụng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ngôn</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ngữ</a:t>
            </a:r>
            <a:r>
              <a:rPr lang="en-US" sz="3095" dirty="0">
                <a:solidFill>
                  <a:srgbClr val="010101"/>
                </a:solidFill>
                <a:latin typeface="Montserrat"/>
                <a:ea typeface="Montserrat"/>
                <a:cs typeface="Montserrat"/>
                <a:sym typeface="Montserrat"/>
              </a:rPr>
              <a:t> Dart </a:t>
            </a:r>
            <a:r>
              <a:rPr lang="en-US" sz="3095" dirty="0" err="1">
                <a:solidFill>
                  <a:srgbClr val="010101"/>
                </a:solidFill>
                <a:latin typeface="Montserrat"/>
                <a:ea typeface="Montserrat"/>
                <a:cs typeface="Montserrat"/>
                <a:sym typeface="Montserrat"/>
              </a:rPr>
              <a:t>để</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lập</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trình</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kết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hợp</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với</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bộ</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công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cụ</a:t>
            </a:r>
            <a:r>
              <a:rPr lang="en-US" sz="3095" dirty="0">
                <a:solidFill>
                  <a:srgbClr val="010101"/>
                </a:solidFill>
                <a:latin typeface="Montserrat"/>
                <a:ea typeface="Montserrat"/>
                <a:cs typeface="Montserrat"/>
                <a:sym typeface="Montserrat"/>
              </a:rPr>
              <a:t> widget </a:t>
            </a:r>
            <a:r>
              <a:rPr lang="en-US" sz="3095" dirty="0" err="1">
                <a:solidFill>
                  <a:srgbClr val="010101"/>
                </a:solidFill>
                <a:latin typeface="Montserrat"/>
                <a:ea typeface="Montserrat"/>
                <a:cs typeface="Montserrat"/>
                <a:sym typeface="Montserrat"/>
              </a:rPr>
              <a:t>phong</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phú</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linh</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hoạt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và</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hiệu</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suất</a:t>
            </a:r>
            <a:r>
              <a:rPr lang="en-US" sz="3095" dirty="0">
                <a:solidFill>
                  <a:srgbClr val="010101"/>
                </a:solidFill>
                <a:latin typeface="Montserrat"/>
                <a:ea typeface="Montserrat"/>
                <a:cs typeface="Montserrat"/>
                <a:sym typeface="Montserrat"/>
              </a:rPr>
              <a:t> </a:t>
            </a:r>
            <a:r>
              <a:rPr lang="en-US" sz="3095" dirty="0" err="1">
                <a:solidFill>
                  <a:srgbClr val="010101"/>
                </a:solidFill>
                <a:latin typeface="Montserrat"/>
                <a:ea typeface="Montserrat"/>
                <a:cs typeface="Montserrat"/>
                <a:sym typeface="Montserrat"/>
              </a:rPr>
              <a:t>cao</a:t>
            </a:r>
            <a:r>
              <a:rPr lang="en-US" sz="3095" dirty="0">
                <a:solidFill>
                  <a:srgbClr val="010101"/>
                </a:solidFill>
                <a:latin typeface="Montserrat"/>
                <a:ea typeface="Montserrat"/>
                <a:cs typeface="Montserrat"/>
                <a:sym typeface="Montserrat"/>
              </a:rPr>
              <a:t>.</a:t>
            </a:r>
          </a:p>
          <a:p>
            <a:pPr algn="just">
              <a:lnSpc>
                <a:spcPts val="4334"/>
              </a:lnSpc>
            </a:pPr>
            <a:endParaRPr lang="en-US" sz="3095" dirty="0">
              <a:solidFill>
                <a:srgbClr val="010101"/>
              </a:solidFill>
              <a:latin typeface="Montserrat"/>
              <a:ea typeface="Montserrat"/>
              <a:cs typeface="Montserrat"/>
              <a:sym typeface="Montserrat"/>
            </a:endParaRPr>
          </a:p>
        </p:txBody>
      </p:sp>
      <p:sp>
        <p:nvSpPr>
          <p:cNvPr id="9" name="Freeform 6">
            <a:extLst>
              <a:ext uri="{FF2B5EF4-FFF2-40B4-BE49-F238E27FC236}">
                <a16:creationId xmlns:a16="http://schemas.microsoft.com/office/drawing/2014/main" id="{55872BD8-B0B3-5C8C-E149-B222C90F658E}"/>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343786" y="2998727"/>
            <a:ext cx="17600428" cy="5960216"/>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     Spring Boot được phát triển bởi Pivotal Software, với phiên bản đầu tiên (Spring Boot 1.0) được phát hành vào tháng 4 năm 2014. </a:t>
            </a:r>
          </a:p>
          <a:p>
            <a:pPr algn="just">
              <a:lnSpc>
                <a:spcPts val="4334"/>
              </a:lnSpc>
            </a:pPr>
            <a:r>
              <a:rPr lang="en-US" sz="3095">
                <a:solidFill>
                  <a:srgbClr val="010101"/>
                </a:solidFill>
                <a:latin typeface="Montserrat"/>
                <a:ea typeface="Montserrat"/>
                <a:cs typeface="Montserrat"/>
                <a:sym typeface="Montserrat"/>
              </a:rPr>
              <a:t>Mục tiêu ban đầu của Spring Boot là giải quyết những hạn chế và phức tạp trong việc cấu hình Spring Framework truyền thống. </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Một số ưu điểm của Spring Boot:</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Cấu hình tự động (Auto-Configuration)</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Hỗ trợ REST API mạnh mẽ</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Phù hợp với nhiều loại ứng dụng</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endParaRPr lang="en-US" sz="3095">
              <a:solidFill>
                <a:srgbClr val="010101"/>
              </a:solidFill>
              <a:latin typeface="Montserrat"/>
              <a:ea typeface="Montserrat"/>
              <a:cs typeface="Montserrat"/>
              <a:sym typeface="Montserrat"/>
            </a:endParaRPr>
          </a:p>
        </p:txBody>
      </p:sp>
      <p:sp>
        <p:nvSpPr>
          <p:cNvPr id="6" name="Freeform 6"/>
          <p:cNvSpPr/>
          <p:nvPr/>
        </p:nvSpPr>
        <p:spPr>
          <a:xfrm>
            <a:off x="14676234" y="6713967"/>
            <a:ext cx="2931541" cy="2931541"/>
          </a:xfrm>
          <a:custGeom>
            <a:avLst/>
            <a:gdLst/>
            <a:ahLst/>
            <a:cxnLst/>
            <a:rect l="l" t="t" r="r" b="b"/>
            <a:pathLst>
              <a:path w="2931541" h="2931541">
                <a:moveTo>
                  <a:pt x="0" y="0"/>
                </a:moveTo>
                <a:lnTo>
                  <a:pt x="2931541" y="0"/>
                </a:lnTo>
                <a:lnTo>
                  <a:pt x="2931541" y="2931541"/>
                </a:lnTo>
                <a:lnTo>
                  <a:pt x="0" y="2931541"/>
                </a:lnTo>
                <a:lnTo>
                  <a:pt x="0" y="0"/>
                </a:lnTo>
                <a:close/>
              </a:path>
            </a:pathLst>
          </a:custGeom>
          <a:blipFill>
            <a:blip r:embed="rId2"/>
            <a:stretch>
              <a:fillRect/>
            </a:stretch>
          </a:blipFill>
        </p:spPr>
      </p:sp>
      <p:sp>
        <p:nvSpPr>
          <p:cNvPr id="7" name="TextBox 7"/>
          <p:cNvSpPr txBox="1"/>
          <p:nvPr/>
        </p:nvSpPr>
        <p:spPr>
          <a:xfrm>
            <a:off x="2661928" y="962025"/>
            <a:ext cx="4700469"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2.2: Java Spring Boot</a:t>
            </a:r>
          </a:p>
        </p:txBody>
      </p:sp>
      <p:sp>
        <p:nvSpPr>
          <p:cNvPr id="8" name="Freeform 6">
            <a:extLst>
              <a:ext uri="{FF2B5EF4-FFF2-40B4-BE49-F238E27FC236}">
                <a16:creationId xmlns:a16="http://schemas.microsoft.com/office/drawing/2014/main" id="{8CDCE32A-A971-0CF6-AE4F-F980C5499A4A}"/>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6" name="TextBox 6"/>
          <p:cNvSpPr txBox="1"/>
          <p:nvPr/>
        </p:nvSpPr>
        <p:spPr>
          <a:xfrm>
            <a:off x="2661928" y="962025"/>
            <a:ext cx="4700469"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2.2: Java Spring Boot</a:t>
            </a:r>
          </a:p>
        </p:txBody>
      </p:sp>
      <p:sp>
        <p:nvSpPr>
          <p:cNvPr id="7" name="TextBox 7"/>
          <p:cNvSpPr txBox="1"/>
          <p:nvPr/>
        </p:nvSpPr>
        <p:spPr>
          <a:xfrm>
            <a:off x="6451538" y="9077642"/>
            <a:ext cx="4978462" cy="323215"/>
          </a:xfrm>
          <a:prstGeom prst="rect">
            <a:avLst/>
          </a:prstGeom>
        </p:spPr>
        <p:txBody>
          <a:bodyPr wrap="square" lIns="0" tIns="0" rIns="0" bIns="0" rtlCol="0" anchor="t">
            <a:spAutoFit/>
          </a:bodyPr>
          <a:lstStyle/>
          <a:p>
            <a:pPr algn="ctr">
              <a:lnSpc>
                <a:spcPts val="2659"/>
              </a:lnSpc>
              <a:spcBef>
                <a:spcPct val="0"/>
              </a:spcBef>
            </a:pPr>
            <a:r>
              <a:rPr lang="en-US" sz="1899" dirty="0" err="1">
                <a:solidFill>
                  <a:srgbClr val="000000"/>
                </a:solidFill>
                <a:latin typeface="Montserrat"/>
                <a:ea typeface="Montserrat"/>
                <a:cs typeface="Montserrat"/>
                <a:sym typeface="Montserrat"/>
              </a:rPr>
              <a:t>Hình</a:t>
            </a:r>
            <a:r>
              <a:rPr lang="en-US" sz="1899" dirty="0">
                <a:solidFill>
                  <a:srgbClr val="000000"/>
                </a:solidFill>
                <a:latin typeface="Montserrat"/>
                <a:ea typeface="Montserrat"/>
                <a:cs typeface="Montserrat"/>
                <a:sym typeface="Montserrat"/>
              </a:rPr>
              <a:t> 2. 2: </a:t>
            </a:r>
            <a:r>
              <a:rPr lang="en-US" sz="1899" dirty="0" err="1">
                <a:solidFill>
                  <a:srgbClr val="000000"/>
                </a:solidFill>
                <a:latin typeface="Montserrat"/>
                <a:ea typeface="Montserrat"/>
                <a:cs typeface="Montserrat"/>
                <a:sym typeface="Montserrat"/>
              </a:rPr>
              <a:t>Lớp</a:t>
            </a:r>
            <a:r>
              <a:rPr lang="en-US" sz="1899" dirty="0">
                <a:solidFill>
                  <a:srgbClr val="000000"/>
                </a:solidFill>
                <a:latin typeface="Montserrat"/>
                <a:ea typeface="Montserrat"/>
                <a:cs typeface="Montserrat"/>
                <a:sym typeface="Montserrat"/>
              </a:rPr>
              <a:t> </a:t>
            </a:r>
            <a:r>
              <a:rPr lang="en-US" sz="1899" dirty="0" err="1">
                <a:solidFill>
                  <a:srgbClr val="000000"/>
                </a:solidFill>
                <a:latin typeface="Montserrat"/>
                <a:ea typeface="Montserrat"/>
                <a:cs typeface="Montserrat"/>
                <a:sym typeface="Montserrat"/>
              </a:rPr>
              <a:t>cấu</a:t>
            </a:r>
            <a:r>
              <a:rPr lang="en-US" sz="1899" dirty="0">
                <a:solidFill>
                  <a:srgbClr val="000000"/>
                </a:solidFill>
                <a:latin typeface="Montserrat"/>
                <a:ea typeface="Montserrat"/>
                <a:cs typeface="Montserrat"/>
                <a:sym typeface="Montserrat"/>
              </a:rPr>
              <a:t> </a:t>
            </a:r>
            <a:r>
              <a:rPr lang="en-US" sz="1899" dirty="0" err="1">
                <a:solidFill>
                  <a:srgbClr val="000000"/>
                </a:solidFill>
                <a:latin typeface="Montserrat"/>
                <a:ea typeface="Montserrat"/>
                <a:cs typeface="Montserrat"/>
                <a:sym typeface="Montserrat"/>
              </a:rPr>
              <a:t>trúc</a:t>
            </a:r>
            <a:r>
              <a:rPr lang="en-US" sz="1899" dirty="0">
                <a:solidFill>
                  <a:srgbClr val="000000"/>
                </a:solidFill>
                <a:latin typeface="Montserrat"/>
                <a:ea typeface="Montserrat"/>
                <a:cs typeface="Montserrat"/>
                <a:sym typeface="Montserrat"/>
              </a:rPr>
              <a:t> </a:t>
            </a:r>
            <a:r>
              <a:rPr lang="en-US" sz="1899" dirty="0" err="1">
                <a:solidFill>
                  <a:srgbClr val="000000"/>
                </a:solidFill>
                <a:latin typeface="Montserrat"/>
                <a:ea typeface="Montserrat"/>
                <a:cs typeface="Montserrat"/>
                <a:sym typeface="Montserrat"/>
              </a:rPr>
              <a:t>của</a:t>
            </a:r>
            <a:r>
              <a:rPr lang="en-US" sz="1899" dirty="0">
                <a:solidFill>
                  <a:srgbClr val="000000"/>
                </a:solidFill>
                <a:latin typeface="Montserrat"/>
                <a:ea typeface="Montserrat"/>
                <a:cs typeface="Montserrat"/>
                <a:sym typeface="Montserrat"/>
              </a:rPr>
              <a:t> Spring Boot</a:t>
            </a:r>
          </a:p>
        </p:txBody>
      </p:sp>
      <p:sp>
        <p:nvSpPr>
          <p:cNvPr id="8" name="Freeform 6">
            <a:extLst>
              <a:ext uri="{FF2B5EF4-FFF2-40B4-BE49-F238E27FC236}">
                <a16:creationId xmlns:a16="http://schemas.microsoft.com/office/drawing/2014/main" id="{6D86EC74-AEA8-7534-EAD3-D7CF344B3726}"/>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pic>
        <p:nvPicPr>
          <p:cNvPr id="11" name="Picture 10">
            <a:extLst>
              <a:ext uri="{FF2B5EF4-FFF2-40B4-BE49-F238E27FC236}">
                <a16:creationId xmlns:a16="http://schemas.microsoft.com/office/drawing/2014/main" id="{7BA4CD83-7609-49FC-2A54-94D0E4E59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935457"/>
            <a:ext cx="12544425" cy="6705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343786" y="2998727"/>
            <a:ext cx="17600428" cy="5960216"/>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     MySQL là một hệ quản trị cơ sở dữ liệu quan hệ (Relational Database Management System - RDBMS) mã nguồn mở, được phát triển lần đầu vào năm 1995 bởi công ty MySQL AB (Thụy Điển), sau đó được Sun Microsystems mua lại vào năm 2008, và hiện nay thuộc sở hữu của tập đoàn Oracle kể từ năm 2010. MySQL được xây dựng dựa trên mô hình client-server.</a:t>
            </a:r>
          </a:p>
          <a:p>
            <a:pPr algn="just">
              <a:lnSpc>
                <a:spcPts val="4334"/>
              </a:lnSpc>
            </a:pPr>
            <a:endParaRPr lang="en-US" sz="3095">
              <a:solidFill>
                <a:srgbClr val="010101"/>
              </a:solidFill>
              <a:latin typeface="Montserrat"/>
              <a:ea typeface="Montserrat"/>
              <a:cs typeface="Montserrat"/>
              <a:sym typeface="Montserrat"/>
            </a:endParaRPr>
          </a:p>
          <a:p>
            <a:pPr algn="just">
              <a:lnSpc>
                <a:spcPts val="4334"/>
              </a:lnSpc>
            </a:pPr>
            <a:r>
              <a:rPr lang="en-US" sz="3095">
                <a:solidFill>
                  <a:srgbClr val="010101"/>
                </a:solidFill>
                <a:latin typeface="Montserrat"/>
                <a:ea typeface="Montserrat"/>
                <a:cs typeface="Montserrat"/>
                <a:sym typeface="Montserrat"/>
              </a:rPr>
              <a:t>Ưu điểm của MySQL:</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Miễn phí và mã nguồn mở</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Tích hợp tốt với Spring Boot</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Hiệu suất ổn định, dễ mở rộng</a:t>
            </a:r>
          </a:p>
          <a:p>
            <a:pPr marL="668392" lvl="1" indent="-334196" algn="just">
              <a:lnSpc>
                <a:spcPts val="4334"/>
              </a:lnSpc>
              <a:buFont typeface="Arial"/>
              <a:buChar char="•"/>
            </a:pPr>
            <a:r>
              <a:rPr lang="en-US" sz="3095">
                <a:solidFill>
                  <a:srgbClr val="010101"/>
                </a:solidFill>
                <a:latin typeface="Montserrat"/>
                <a:ea typeface="Montserrat"/>
                <a:cs typeface="Montserrat"/>
                <a:sym typeface="Montserrat"/>
              </a:rPr>
              <a:t>Cộng đồng lớn, tài liệu đa dạng</a:t>
            </a:r>
          </a:p>
        </p:txBody>
      </p:sp>
      <p:sp>
        <p:nvSpPr>
          <p:cNvPr id="6" name="Freeform 6"/>
          <p:cNvSpPr/>
          <p:nvPr/>
        </p:nvSpPr>
        <p:spPr>
          <a:xfrm>
            <a:off x="13101923" y="6484085"/>
            <a:ext cx="4488179" cy="2990249"/>
          </a:xfrm>
          <a:custGeom>
            <a:avLst/>
            <a:gdLst/>
            <a:ahLst/>
            <a:cxnLst/>
            <a:rect l="l" t="t" r="r" b="b"/>
            <a:pathLst>
              <a:path w="4488179" h="2990249">
                <a:moveTo>
                  <a:pt x="0" y="0"/>
                </a:moveTo>
                <a:lnTo>
                  <a:pt x="4488179" y="0"/>
                </a:lnTo>
                <a:lnTo>
                  <a:pt x="4488179" y="2990249"/>
                </a:lnTo>
                <a:lnTo>
                  <a:pt x="0" y="2990249"/>
                </a:lnTo>
                <a:lnTo>
                  <a:pt x="0" y="0"/>
                </a:lnTo>
                <a:close/>
              </a:path>
            </a:pathLst>
          </a:custGeom>
          <a:blipFill>
            <a:blip r:embed="rId2"/>
            <a:stretch>
              <a:fillRect/>
            </a:stretch>
          </a:blipFill>
        </p:spPr>
      </p:sp>
      <p:sp>
        <p:nvSpPr>
          <p:cNvPr id="7" name="TextBox 7"/>
          <p:cNvSpPr txBox="1"/>
          <p:nvPr/>
        </p:nvSpPr>
        <p:spPr>
          <a:xfrm>
            <a:off x="2661928" y="962025"/>
            <a:ext cx="2429947"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2.3: MySQL</a:t>
            </a:r>
          </a:p>
        </p:txBody>
      </p:sp>
      <p:sp>
        <p:nvSpPr>
          <p:cNvPr id="8" name="Freeform 6">
            <a:extLst>
              <a:ext uri="{FF2B5EF4-FFF2-40B4-BE49-F238E27FC236}">
                <a16:creationId xmlns:a16="http://schemas.microsoft.com/office/drawing/2014/main" id="{BB70C819-8242-DB3D-FD4E-BC41E378A785}"/>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692257" y="2571750"/>
            <a:ext cx="13218628" cy="5578598"/>
            <a:chOff x="0" y="0"/>
            <a:chExt cx="3481449" cy="1469260"/>
          </a:xfrm>
        </p:grpSpPr>
        <p:sp>
          <p:nvSpPr>
            <p:cNvPr id="7" name="Freeform 7"/>
            <p:cNvSpPr/>
            <p:nvPr/>
          </p:nvSpPr>
          <p:spPr>
            <a:xfrm>
              <a:off x="0" y="0"/>
              <a:ext cx="3481449" cy="1469260"/>
            </a:xfrm>
            <a:custGeom>
              <a:avLst/>
              <a:gdLst/>
              <a:ahLst/>
              <a:cxnLst/>
              <a:rect l="l" t="t" r="r" b="b"/>
              <a:pathLst>
                <a:path w="3481449" h="1469260">
                  <a:moveTo>
                    <a:pt x="0" y="0"/>
                  </a:moveTo>
                  <a:lnTo>
                    <a:pt x="3481449" y="0"/>
                  </a:lnTo>
                  <a:lnTo>
                    <a:pt x="3481449" y="1469260"/>
                  </a:lnTo>
                  <a:lnTo>
                    <a:pt x="0" y="1469260"/>
                  </a:lnTo>
                  <a:close/>
                </a:path>
              </a:pathLst>
            </a:custGeom>
            <a:solidFill>
              <a:srgbClr val="145DA0"/>
            </a:solidFill>
            <a:ln cap="sq">
              <a:noFill/>
              <a:prstDash val="solid"/>
              <a:miter/>
            </a:ln>
          </p:spPr>
        </p:sp>
        <p:sp>
          <p:nvSpPr>
            <p:cNvPr id="8" name="TextBox 8"/>
            <p:cNvSpPr txBox="1"/>
            <p:nvPr/>
          </p:nvSpPr>
          <p:spPr>
            <a:xfrm>
              <a:off x="0" y="-38100"/>
              <a:ext cx="3481449" cy="15073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III</a:t>
            </a:r>
          </a:p>
        </p:txBody>
      </p:sp>
      <p:sp>
        <p:nvSpPr>
          <p:cNvPr id="10" name="TextBox 10"/>
          <p:cNvSpPr txBox="1"/>
          <p:nvPr/>
        </p:nvSpPr>
        <p:spPr>
          <a:xfrm>
            <a:off x="2759786" y="5675422"/>
            <a:ext cx="13218628" cy="862737"/>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DejaVu Serif Bold"/>
                <a:ea typeface="DejaVu Serif Bold"/>
                <a:cs typeface="DejaVu Serif Bold"/>
                <a:sym typeface="DejaVu Serif Bold"/>
              </a:rPr>
              <a:t>PHÂN TÍCH THIẾT KẾ HỆ THỐNG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2661928" y="962025"/>
            <a:ext cx="5872472" cy="580390"/>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3.1: BIỂU ĐỒ DIAGRAM</a:t>
            </a:r>
          </a:p>
        </p:txBody>
      </p:sp>
      <p:pic>
        <p:nvPicPr>
          <p:cNvPr id="8" name="Picture 7">
            <a:extLst>
              <a:ext uri="{FF2B5EF4-FFF2-40B4-BE49-F238E27FC236}">
                <a16:creationId xmlns:a16="http://schemas.microsoft.com/office/drawing/2014/main" id="{168B367E-A7DF-6FA5-81E8-F8A76E536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729" y="1714499"/>
            <a:ext cx="12511071" cy="83778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819498" y="1542415"/>
            <a:ext cx="14023797" cy="8431808"/>
          </a:xfrm>
          <a:custGeom>
            <a:avLst/>
            <a:gdLst/>
            <a:ahLst/>
            <a:cxnLst/>
            <a:rect l="l" t="t" r="r" b="b"/>
            <a:pathLst>
              <a:path w="14023797" h="8431808">
                <a:moveTo>
                  <a:pt x="0" y="0"/>
                </a:moveTo>
                <a:lnTo>
                  <a:pt x="14023797" y="0"/>
                </a:lnTo>
                <a:lnTo>
                  <a:pt x="14023797" y="8431808"/>
                </a:lnTo>
                <a:lnTo>
                  <a:pt x="0" y="8431808"/>
                </a:lnTo>
                <a:lnTo>
                  <a:pt x="0" y="0"/>
                </a:lnTo>
                <a:close/>
              </a:path>
            </a:pathLst>
          </a:custGeom>
          <a:blipFill>
            <a:blip r:embed="rId2"/>
            <a:stretch>
              <a:fillRect/>
            </a:stretch>
          </a:blipFill>
        </p:spPr>
      </p:sp>
      <p:sp>
        <p:nvSpPr>
          <p:cNvPr id="6" name="TextBox 6"/>
          <p:cNvSpPr txBox="1"/>
          <p:nvPr/>
        </p:nvSpPr>
        <p:spPr>
          <a:xfrm>
            <a:off x="2661928" y="962025"/>
            <a:ext cx="5872472" cy="569387"/>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3.2: BIỂU ĐỒ USE CASE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692257" y="2571750"/>
            <a:ext cx="13353688" cy="5578598"/>
            <a:chOff x="0" y="0"/>
            <a:chExt cx="3517021" cy="1469260"/>
          </a:xfrm>
        </p:grpSpPr>
        <p:sp>
          <p:nvSpPr>
            <p:cNvPr id="7" name="Freeform 7"/>
            <p:cNvSpPr/>
            <p:nvPr/>
          </p:nvSpPr>
          <p:spPr>
            <a:xfrm>
              <a:off x="0" y="0"/>
              <a:ext cx="3517021" cy="1469260"/>
            </a:xfrm>
            <a:custGeom>
              <a:avLst/>
              <a:gdLst/>
              <a:ahLst/>
              <a:cxnLst/>
              <a:rect l="l" t="t" r="r" b="b"/>
              <a:pathLst>
                <a:path w="3517021" h="1469260">
                  <a:moveTo>
                    <a:pt x="0" y="0"/>
                  </a:moveTo>
                  <a:lnTo>
                    <a:pt x="3517021" y="0"/>
                  </a:lnTo>
                  <a:lnTo>
                    <a:pt x="3517021" y="1469260"/>
                  </a:lnTo>
                  <a:lnTo>
                    <a:pt x="0" y="1469260"/>
                  </a:lnTo>
                  <a:close/>
                </a:path>
              </a:pathLst>
            </a:custGeom>
            <a:solidFill>
              <a:srgbClr val="145DA0"/>
            </a:solidFill>
            <a:ln cap="sq">
              <a:noFill/>
              <a:prstDash val="solid"/>
              <a:miter/>
            </a:ln>
          </p:spPr>
        </p:sp>
        <p:sp>
          <p:nvSpPr>
            <p:cNvPr id="8" name="TextBox 8"/>
            <p:cNvSpPr txBox="1"/>
            <p:nvPr/>
          </p:nvSpPr>
          <p:spPr>
            <a:xfrm>
              <a:off x="0" y="-38100"/>
              <a:ext cx="3517021" cy="15073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IV</a:t>
            </a:r>
          </a:p>
        </p:txBody>
      </p:sp>
      <p:sp>
        <p:nvSpPr>
          <p:cNvPr id="10" name="TextBox 10"/>
          <p:cNvSpPr txBox="1"/>
          <p:nvPr/>
        </p:nvSpPr>
        <p:spPr>
          <a:xfrm>
            <a:off x="2872455" y="5664082"/>
            <a:ext cx="12993291"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KẾT LUẬN &amp; HƯỚNG PHÁT TRIỂN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45984" y="405130"/>
            <a:ext cx="6540616" cy="1180465"/>
          </a:xfrm>
          <a:prstGeom prst="rect">
            <a:avLst/>
          </a:prstGeom>
        </p:spPr>
        <p:txBody>
          <a:bodyPr wrap="square" lIns="0" tIns="0" rIns="0" bIns="0" rtlCol="0" anchor="t">
            <a:spAutoFit/>
          </a:bodyPr>
          <a:lstStyle/>
          <a:p>
            <a:pPr algn="just">
              <a:lnSpc>
                <a:spcPts val="4759"/>
              </a:lnSpc>
            </a:pP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Kết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quả</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đạt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được</a:t>
            </a:r>
            <a:endParaRPr lang="en-US" sz="3399" b="1" dirty="0">
              <a:solidFill>
                <a:srgbClr val="010101"/>
              </a:solidFill>
              <a:latin typeface="Montserrat Bold"/>
              <a:ea typeface="Montserrat Bold"/>
              <a:cs typeface="Montserrat Bold"/>
              <a:sym typeface="Montserrat Bold"/>
            </a:endParaRPr>
          </a:p>
          <a:p>
            <a:pPr algn="just">
              <a:lnSpc>
                <a:spcPts val="4759"/>
              </a:lnSpc>
            </a:pPr>
            <a:endParaRPr lang="en-US" sz="3399" b="1" dirty="0">
              <a:solidFill>
                <a:srgbClr val="010101"/>
              </a:solidFill>
              <a:latin typeface="Montserrat Bold"/>
              <a:ea typeface="Montserrat Bold"/>
              <a:cs typeface="Montserrat Bold"/>
              <a:sym typeface="Montserrat Bold"/>
            </a:endParaRPr>
          </a:p>
        </p:txBody>
      </p:sp>
      <p:sp>
        <p:nvSpPr>
          <p:cNvPr id="6" name="TextBox 6"/>
          <p:cNvSpPr txBox="1"/>
          <p:nvPr/>
        </p:nvSpPr>
        <p:spPr>
          <a:xfrm>
            <a:off x="1283072" y="1528445"/>
            <a:ext cx="17004928" cy="6791473"/>
          </a:xfrm>
          <a:prstGeom prst="rect">
            <a:avLst/>
          </a:prstGeom>
        </p:spPr>
        <p:txBody>
          <a:bodyPr lIns="0" tIns="0" rIns="0" bIns="0" rtlCol="0" anchor="t">
            <a:spAutoFit/>
          </a:bodyPr>
          <a:lstStyle/>
          <a:p>
            <a:pPr algn="just">
              <a:lnSpc>
                <a:spcPts val="4191"/>
              </a:lnSpc>
            </a:pPr>
            <a:endParaRP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Xây dựng thành công ứng dụng bán hàng đáp ứng nhu cầu cơ bản đặt ra của người dùng.</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Hiểu rõ hơn quy trình bán hàng trực tuyến</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Giao diện của chương trình thân thiện dễ sử dụng.</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Ứng dụng giúp admin tiết kiệm được thời gian và công sức, dễ dàng quản lý thông tin chi tiết của người dùng, các thông tin sản phẩm và những đơn hàng của người mua sản phẩm.</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Nâng cao khả năng lập trình, củng cố kiến thức các môn học mà các thầy cô tâm huyết giảng dạy như môn hệ quản trị cơ sở dữ liệu, lập trình hướng đối tượng, lập trình java...</a:t>
            </a:r>
          </a:p>
          <a:p>
            <a:pPr marL="646439" lvl="1" indent="-323219" algn="just">
              <a:lnSpc>
                <a:spcPts val="4191"/>
              </a:lnSpc>
              <a:buFont typeface="Arial"/>
              <a:buChar char="•"/>
            </a:pPr>
            <a:r>
              <a:rPr lang="en-US" sz="2994">
                <a:solidFill>
                  <a:srgbClr val="010101"/>
                </a:solidFill>
                <a:latin typeface="Montserrat"/>
                <a:ea typeface="Montserrat"/>
                <a:cs typeface="Montserrat"/>
                <a:sym typeface="Montserrat"/>
              </a:rPr>
              <a:t>Thêm vào đó là các kỹ năng tự học</a:t>
            </a:r>
          </a:p>
          <a:p>
            <a:pPr algn="just">
              <a:lnSpc>
                <a:spcPts val="4191"/>
              </a:lnSpc>
            </a:pPr>
            <a:endParaRPr lang="en-US" sz="2994">
              <a:solidFill>
                <a:srgbClr val="01010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2133600" y="-2171699"/>
            <a:ext cx="3735531" cy="3735531"/>
            <a:chOff x="0" y="2496"/>
            <a:chExt cx="812800" cy="812800"/>
          </a:xfrm>
        </p:grpSpPr>
        <p:sp>
          <p:nvSpPr>
            <p:cNvPr id="6" name="Freeform 6"/>
            <p:cNvSpPr/>
            <p:nvPr/>
          </p:nvSpPr>
          <p:spPr>
            <a:xfrm>
              <a:off x="0" y="249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222517" y="772091"/>
            <a:ext cx="7016591" cy="1028700"/>
          </a:xfrm>
          <a:prstGeom prst="rect">
            <a:avLst/>
          </a:prstGeom>
        </p:spPr>
        <p:txBody>
          <a:bodyPr lIns="0" tIns="0" rIns="0" bIns="0" rtlCol="0" anchor="t">
            <a:spAutoFit/>
          </a:bodyPr>
          <a:lstStyle/>
          <a:p>
            <a:pPr algn="l">
              <a:lnSpc>
                <a:spcPts val="8400"/>
              </a:lnSpc>
              <a:spcBef>
                <a:spcPct val="0"/>
              </a:spcBef>
            </a:pPr>
            <a:r>
              <a:rPr lang="en-US" sz="6000" b="1">
                <a:solidFill>
                  <a:srgbClr val="051D40"/>
                </a:solidFill>
                <a:latin typeface="Montserrat Bold"/>
                <a:ea typeface="Montserrat Bold"/>
                <a:cs typeface="Montserrat Bold"/>
                <a:sym typeface="Montserrat Bold"/>
              </a:rPr>
              <a:t>Nội dung báo cáo</a:t>
            </a:r>
          </a:p>
        </p:txBody>
      </p:sp>
      <p:sp>
        <p:nvSpPr>
          <p:cNvPr id="9" name="TextBox 9"/>
          <p:cNvSpPr txBox="1"/>
          <p:nvPr/>
        </p:nvSpPr>
        <p:spPr>
          <a:xfrm>
            <a:off x="2858207" y="2266755"/>
            <a:ext cx="6282898"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 NGHIÊN CỨU TỔNG QUAN</a:t>
            </a:r>
          </a:p>
        </p:txBody>
      </p:sp>
      <p:sp>
        <p:nvSpPr>
          <p:cNvPr id="10" name="TextBox 10"/>
          <p:cNvSpPr txBox="1"/>
          <p:nvPr/>
        </p:nvSpPr>
        <p:spPr>
          <a:xfrm>
            <a:off x="3067738" y="2969288"/>
            <a:ext cx="2174558"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1.1. Đặt vấn đề</a:t>
            </a:r>
          </a:p>
        </p:txBody>
      </p:sp>
      <p:sp>
        <p:nvSpPr>
          <p:cNvPr id="11" name="TextBox 11"/>
          <p:cNvSpPr txBox="1"/>
          <p:nvPr/>
        </p:nvSpPr>
        <p:spPr>
          <a:xfrm>
            <a:off x="3067738" y="3629688"/>
            <a:ext cx="3119319" cy="412750"/>
          </a:xfrm>
          <a:prstGeom prst="rect">
            <a:avLst/>
          </a:prstGeom>
        </p:spPr>
        <p:txBody>
          <a:bodyPr lIns="0" tIns="0" rIns="0" bIns="0" rtlCol="0" anchor="t">
            <a:spAutoFit/>
          </a:bodyPr>
          <a:lstStyle/>
          <a:p>
            <a:pPr algn="ctr">
              <a:lnSpc>
                <a:spcPts val="3499"/>
              </a:lnSpc>
            </a:pPr>
            <a:r>
              <a:rPr lang="en-US" sz="2499">
                <a:solidFill>
                  <a:srgbClr val="051D40"/>
                </a:solidFill>
                <a:latin typeface="Montserrat"/>
                <a:ea typeface="Montserrat"/>
                <a:cs typeface="Montserrat"/>
                <a:sym typeface="Montserrat"/>
              </a:rPr>
              <a:t>1.2. Khảo sát thực tế</a:t>
            </a:r>
          </a:p>
        </p:txBody>
      </p:sp>
      <p:sp>
        <p:nvSpPr>
          <p:cNvPr id="12" name="Freeform 12"/>
          <p:cNvSpPr/>
          <p:nvPr/>
        </p:nvSpPr>
        <p:spPr>
          <a:xfrm rot="5400000">
            <a:off x="2311678" y="5465061"/>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975488" y="5439246"/>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II: MỘT SỐ CÔNG NGHỆ SỬ DỤNG</a:t>
            </a:r>
          </a:p>
        </p:txBody>
      </p:sp>
      <p:sp>
        <p:nvSpPr>
          <p:cNvPr id="14" name="TextBox 14"/>
          <p:cNvSpPr txBox="1"/>
          <p:nvPr/>
        </p:nvSpPr>
        <p:spPr>
          <a:xfrm>
            <a:off x="3067738" y="6366372"/>
            <a:ext cx="2673906"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2.1. Dart &amp; Flutter</a:t>
            </a:r>
          </a:p>
        </p:txBody>
      </p:sp>
      <p:sp>
        <p:nvSpPr>
          <p:cNvPr id="15" name="TextBox 15"/>
          <p:cNvSpPr txBox="1"/>
          <p:nvPr/>
        </p:nvSpPr>
        <p:spPr>
          <a:xfrm>
            <a:off x="3032638" y="6950527"/>
            <a:ext cx="3356015"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2.2.  Java Spring Boot</a:t>
            </a:r>
          </a:p>
        </p:txBody>
      </p:sp>
      <p:sp>
        <p:nvSpPr>
          <p:cNvPr id="16" name="TextBox 16"/>
          <p:cNvSpPr txBox="1"/>
          <p:nvPr/>
        </p:nvSpPr>
        <p:spPr>
          <a:xfrm>
            <a:off x="3067738" y="7534727"/>
            <a:ext cx="1700927" cy="422274"/>
          </a:xfrm>
          <a:prstGeom prst="rect">
            <a:avLst/>
          </a:prstGeom>
        </p:spPr>
        <p:txBody>
          <a:bodyPr lIns="0" tIns="0" rIns="0" bIns="0" rtlCol="0" anchor="t">
            <a:spAutoFit/>
          </a:bodyPr>
          <a:lstStyle/>
          <a:p>
            <a:pPr algn="l">
              <a:lnSpc>
                <a:spcPts val="3500"/>
              </a:lnSpc>
            </a:pPr>
            <a:r>
              <a:rPr lang="en-US" sz="2500">
                <a:solidFill>
                  <a:srgbClr val="051D40"/>
                </a:solidFill>
                <a:latin typeface="Montserrat"/>
                <a:ea typeface="Montserrat"/>
                <a:cs typeface="Montserrat"/>
                <a:sym typeface="Montserrat"/>
              </a:rPr>
              <a:t>2.3. MySQL</a:t>
            </a:r>
          </a:p>
        </p:txBody>
      </p:sp>
      <p:sp>
        <p:nvSpPr>
          <p:cNvPr id="17" name="Freeform 17"/>
          <p:cNvSpPr/>
          <p:nvPr/>
        </p:nvSpPr>
        <p:spPr>
          <a:xfrm rot="5400000">
            <a:off x="2311678" y="230515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047438" y="4242463"/>
            <a:ext cx="2876788" cy="422274"/>
          </a:xfrm>
          <a:prstGeom prst="rect">
            <a:avLst/>
          </a:prstGeom>
        </p:spPr>
        <p:txBody>
          <a:bodyPr lIns="0" tIns="0" rIns="0" bIns="0" rtlCol="0" anchor="t">
            <a:spAutoFit/>
          </a:bodyPr>
          <a:lstStyle/>
          <a:p>
            <a:pPr algn="ctr">
              <a:lnSpc>
                <a:spcPts val="3500"/>
              </a:lnSpc>
            </a:pPr>
            <a:r>
              <a:rPr lang="en-US" sz="2500">
                <a:solidFill>
                  <a:srgbClr val="051D40"/>
                </a:solidFill>
                <a:latin typeface="Montserrat"/>
                <a:ea typeface="Montserrat"/>
                <a:cs typeface="Montserrat"/>
                <a:sym typeface="Montserrat"/>
              </a:rPr>
              <a:t>1.3. Yêu cầu đặt ra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935581"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283072" y="448310"/>
            <a:ext cx="5727328"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Hướng</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phát</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triển</a:t>
            </a:r>
            <a:endParaRPr lang="en-US" sz="3399" b="1" dirty="0">
              <a:solidFill>
                <a:srgbClr val="010101"/>
              </a:solidFill>
              <a:latin typeface="Montserrat Bold"/>
              <a:ea typeface="Montserrat Bold"/>
              <a:cs typeface="Montserrat Bold"/>
              <a:sym typeface="Montserrat Bold"/>
            </a:endParaRPr>
          </a:p>
        </p:txBody>
      </p:sp>
      <p:sp>
        <p:nvSpPr>
          <p:cNvPr id="6" name="TextBox 6"/>
          <p:cNvSpPr txBox="1"/>
          <p:nvPr/>
        </p:nvSpPr>
        <p:spPr>
          <a:xfrm>
            <a:off x="1028700" y="1573465"/>
            <a:ext cx="17004928" cy="5880264"/>
          </a:xfrm>
          <a:prstGeom prst="rect">
            <a:avLst/>
          </a:prstGeom>
        </p:spPr>
        <p:txBody>
          <a:bodyPr lIns="0" tIns="0" rIns="0" bIns="0" rtlCol="0" anchor="t">
            <a:spAutoFit/>
          </a:bodyPr>
          <a:lstStyle/>
          <a:p>
            <a:pPr algn="just">
              <a:lnSpc>
                <a:spcPts val="4191"/>
              </a:lnSpc>
            </a:pPr>
            <a:r>
              <a:rPr lang="en-US" sz="2994" dirty="0" err="1">
                <a:solidFill>
                  <a:srgbClr val="010101"/>
                </a:solidFill>
                <a:latin typeface="Montserrat"/>
                <a:ea typeface="Montserrat"/>
                <a:cs typeface="Montserrat"/>
                <a:sym typeface="Montserrat"/>
              </a:rPr>
              <a:t>Một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số</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hướng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phát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triển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cụ</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như</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sau</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b="1" dirty="0" err="1">
                <a:solidFill>
                  <a:srgbClr val="010101"/>
                </a:solidFill>
                <a:latin typeface="Montserrat"/>
                <a:ea typeface="Montserrat"/>
                <a:cs typeface="Montserrat"/>
                <a:sym typeface="Montserrat"/>
              </a:rPr>
              <a:t>Tích</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hợp</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chức</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năng</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vận</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chuyển</a:t>
            </a:r>
            <a:r>
              <a:rPr lang="en-US" sz="2994" b="1" dirty="0">
                <a:solidFill>
                  <a:srgbClr val="010101"/>
                </a:solidFill>
                <a:latin typeface="Montserrat"/>
                <a:ea typeface="Montserrat"/>
                <a:cs typeface="Montserrat"/>
                <a:sym typeface="Montserrat"/>
              </a:rPr>
              <a:t>: </a:t>
            </a:r>
            <a:r>
              <a:rPr lang="en-US" sz="2994" dirty="0">
                <a:solidFill>
                  <a:srgbClr val="010101"/>
                </a:solidFill>
                <a:latin typeface="Montserrat"/>
                <a:ea typeface="Montserrat"/>
                <a:cs typeface="Montserrat"/>
                <a:sym typeface="Montserrat"/>
              </a:rPr>
              <a:t>Liên </a:t>
            </a:r>
            <a:r>
              <a:rPr lang="en-US" sz="2994" dirty="0" err="1">
                <a:solidFill>
                  <a:srgbClr val="010101"/>
                </a:solidFill>
                <a:latin typeface="Montserrat"/>
                <a:ea typeface="Montserrat"/>
                <a:cs typeface="Montserrat"/>
                <a:sym typeface="Montserrat"/>
              </a:rPr>
              <a:t>kết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với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các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dịch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vụ</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giao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như</a:t>
            </a:r>
            <a:r>
              <a:rPr lang="en-US" sz="2994" dirty="0">
                <a:solidFill>
                  <a:srgbClr val="010101"/>
                </a:solidFill>
                <a:latin typeface="Montserrat"/>
                <a:ea typeface="Montserrat"/>
                <a:cs typeface="Montserrat"/>
                <a:sym typeface="Montserrat"/>
              </a:rPr>
              <a:t> Giao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Nhanh, Giao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Tiết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Kiệm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hoặc</a:t>
            </a:r>
            <a:r>
              <a:rPr lang="en-US" sz="2994" dirty="0">
                <a:solidFill>
                  <a:srgbClr val="010101"/>
                </a:solidFill>
                <a:latin typeface="Montserrat"/>
                <a:ea typeface="Montserrat"/>
                <a:cs typeface="Montserrat"/>
                <a:sym typeface="Montserrat"/>
              </a:rPr>
              <a:t> Viettel Post </a:t>
            </a:r>
            <a:r>
              <a:rPr lang="en-US" sz="2994" dirty="0" err="1">
                <a:solidFill>
                  <a:srgbClr val="010101"/>
                </a:solidFill>
                <a:latin typeface="Montserrat"/>
                <a:ea typeface="Montserrat"/>
                <a:cs typeface="Montserrat"/>
                <a:sym typeface="Montserrat"/>
              </a:rPr>
              <a:t>để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xử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lý</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đơn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theo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dõi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trạng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thái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vận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chuyển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ngay</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trong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hệ</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thống</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b="1" dirty="0" err="1">
                <a:solidFill>
                  <a:srgbClr val="010101"/>
                </a:solidFill>
                <a:latin typeface="Montserrat"/>
                <a:ea typeface="Montserrat"/>
                <a:cs typeface="Montserrat"/>
                <a:sym typeface="Montserrat"/>
              </a:rPr>
              <a:t>Phát</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triển</a:t>
            </a:r>
            <a:r>
              <a:rPr lang="en-US" sz="2994" b="1" dirty="0">
                <a:solidFill>
                  <a:srgbClr val="010101"/>
                </a:solidFill>
                <a:latin typeface="Montserrat"/>
                <a:ea typeface="Montserrat"/>
                <a:cs typeface="Montserrat"/>
                <a:sym typeface="Montserrat"/>
              </a:rPr>
              <a:t> website </a:t>
            </a:r>
            <a:r>
              <a:rPr lang="en-US" sz="2994" b="1" dirty="0" err="1">
                <a:solidFill>
                  <a:srgbClr val="010101"/>
                </a:solidFill>
                <a:latin typeface="Montserrat"/>
                <a:ea typeface="Montserrat"/>
                <a:cs typeface="Montserrat"/>
                <a:sym typeface="Montserrat"/>
              </a:rPr>
              <a:t>bán</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hàng</a:t>
            </a:r>
            <a:r>
              <a:rPr lang="en-US" sz="2994" b="1" dirty="0">
                <a:solidFill>
                  <a:srgbClr val="010101"/>
                </a:solidFill>
                <a:latin typeface="Montserrat"/>
                <a:ea typeface="Montserrat"/>
                <a:cs typeface="Montserrat"/>
                <a:sym typeface="Montserrat"/>
              </a:rPr>
              <a: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Ngoài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phiên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bản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ứng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hiện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tại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có</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phát</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triển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thêm</a:t>
            </a:r>
            <a:r>
              <a:rPr lang="en-US" sz="2994" dirty="0">
                <a:solidFill>
                  <a:srgbClr val="010101"/>
                </a:solidFill>
                <a:latin typeface="Montserrat"/>
                <a:ea typeface="Montserrat"/>
                <a:cs typeface="Montserrat"/>
                <a:sym typeface="Montserrat"/>
              </a:rPr>
              <a:t> website </a:t>
            </a:r>
            <a:r>
              <a:rPr lang="en-US" sz="2994" dirty="0" err="1">
                <a:solidFill>
                  <a:srgbClr val="010101"/>
                </a:solidFill>
                <a:latin typeface="Montserrat"/>
                <a:ea typeface="Montserrat"/>
                <a:cs typeface="Montserrat"/>
                <a:sym typeface="Montserrat"/>
              </a:rPr>
              <a:t>dành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của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giúp</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theo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dõi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xử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lý</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công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việc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thuận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tiện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mọi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lúc</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mọi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nơi</a:t>
            </a:r>
            <a:r>
              <a:rPr lang="en-US" sz="2994" dirty="0">
                <a:solidFill>
                  <a:srgbClr val="010101"/>
                </a:solidFill>
                <a:latin typeface="Montserrat"/>
                <a:ea typeface="Montserrat"/>
                <a:cs typeface="Montserrat"/>
                <a:sym typeface="Montserrat"/>
              </a:rPr>
              <a:t>.</a:t>
            </a:r>
          </a:p>
          <a:p>
            <a:pPr marL="646439" lvl="1" indent="-323219" algn="just">
              <a:lnSpc>
                <a:spcPts val="4191"/>
              </a:lnSpc>
              <a:buFont typeface="Arial"/>
              <a:buChar char="•"/>
            </a:pPr>
            <a:r>
              <a:rPr lang="en-US" sz="2994" b="1" dirty="0" err="1">
                <a:solidFill>
                  <a:srgbClr val="010101"/>
                </a:solidFill>
                <a:latin typeface="Montserrat"/>
                <a:ea typeface="Montserrat"/>
                <a:cs typeface="Montserrat"/>
                <a:sym typeface="Montserrat"/>
              </a:rPr>
              <a:t>Ứng</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dụng</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trí</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tuệ</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nhân</a:t>
            </a:r>
            <a:r>
              <a:rPr lang="en-US" sz="2994" b="1" dirty="0">
                <a:solidFill>
                  <a:srgbClr val="010101"/>
                </a:solidFill>
                <a:latin typeface="Montserrat"/>
                <a:ea typeface="Montserrat"/>
                <a:cs typeface="Montserrat"/>
                <a:sym typeface="Montserrat"/>
              </a:rPr>
              <a:t> </a:t>
            </a:r>
            <a:r>
              <a:rPr lang="en-US" sz="2994" b="1" dirty="0" err="1">
                <a:solidFill>
                  <a:srgbClr val="010101"/>
                </a:solidFill>
                <a:latin typeface="Montserrat"/>
                <a:ea typeface="Montserrat"/>
                <a:cs typeface="Montserrat"/>
                <a:sym typeface="Montserrat"/>
              </a:rPr>
              <a:t>tạo</a:t>
            </a:r>
            <a:r>
              <a:rPr lang="en-US" sz="2994" b="1" dirty="0">
                <a:solidFill>
                  <a:srgbClr val="010101"/>
                </a:solidFill>
                <a:latin typeface="Montserrat"/>
                <a:ea typeface="Montserrat"/>
                <a:cs typeface="Montserrat"/>
                <a:sym typeface="Montserrat"/>
              </a:rPr>
              <a:t> (AI): </a:t>
            </a:r>
            <a:r>
              <a:rPr lang="en-US" sz="2994" dirty="0" err="1">
                <a:solidFill>
                  <a:srgbClr val="010101"/>
                </a:solidFill>
                <a:latin typeface="Montserrat"/>
                <a:ea typeface="Montserrat"/>
                <a:cs typeface="Montserrat"/>
                <a:sym typeface="Montserrat"/>
              </a:rPr>
              <a:t>Áp</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AI </a:t>
            </a:r>
            <a:r>
              <a:rPr lang="en-US" sz="2994" dirty="0" err="1">
                <a:solidFill>
                  <a:srgbClr val="010101"/>
                </a:solidFill>
                <a:latin typeface="Montserrat"/>
                <a:ea typeface="Montserrat"/>
                <a:cs typeface="Montserrat"/>
                <a:sym typeface="Montserrat"/>
              </a:rPr>
              <a:t>để</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gợi</a:t>
            </a:r>
            <a:r>
              <a:rPr lang="en-US" sz="2994" dirty="0">
                <a:solidFill>
                  <a:srgbClr val="010101"/>
                </a:solidFill>
                <a:latin typeface="Montserrat"/>
                <a:ea typeface="Montserrat"/>
                <a:cs typeface="Montserrat"/>
                <a:sym typeface="Montserrat"/>
              </a:rPr>
              <a:t> ý </a:t>
            </a:r>
            <a:r>
              <a:rPr lang="en-US" sz="2994" dirty="0" err="1">
                <a:solidFill>
                  <a:srgbClr val="010101"/>
                </a:solidFill>
                <a:latin typeface="Montserrat"/>
                <a:ea typeface="Montserrat"/>
                <a:cs typeface="Montserrat"/>
                <a:sym typeface="Montserrat"/>
              </a:rPr>
              <a:t>sản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phẩm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cho</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khách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dựa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trên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lịch</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mua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sắm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hành</a:t>
            </a:r>
            <a:r>
              <a:rPr lang="en-US" sz="2994" dirty="0">
                <a:solidFill>
                  <a:srgbClr val="010101"/>
                </a:solidFill>
                <a:latin typeface="Montserrat"/>
                <a:ea typeface="Montserrat"/>
                <a:cs typeface="Montserrat"/>
                <a:sym typeface="Montserrat"/>
              </a:rPr>
              <a:t> vi </a:t>
            </a:r>
            <a:r>
              <a:rPr lang="en-US" sz="2994" dirty="0" err="1">
                <a:solidFill>
                  <a:srgbClr val="010101"/>
                </a:solidFill>
                <a:latin typeface="Montserrat"/>
                <a:ea typeface="Montserrat"/>
                <a:cs typeface="Montserrat"/>
                <a:sym typeface="Montserrat"/>
              </a:rPr>
              <a:t>sử</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dụng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từ</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đó</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cá</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nhân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hóa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trải</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nghiệm</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mua</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và</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tăng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khả</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năng</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bán</a:t>
            </a:r>
            <a:r>
              <a:rPr lang="en-US" sz="2994" dirty="0">
                <a:solidFill>
                  <a:srgbClr val="010101"/>
                </a:solidFill>
                <a:latin typeface="Montserrat"/>
                <a:ea typeface="Montserrat"/>
                <a:cs typeface="Montserrat"/>
                <a:sym typeface="Montserrat"/>
              </a:rPr>
              <a:t> </a:t>
            </a:r>
            <a:r>
              <a:rPr lang="en-US" sz="2994" dirty="0" err="1">
                <a:solidFill>
                  <a:srgbClr val="010101"/>
                </a:solidFill>
                <a:latin typeface="Montserrat"/>
                <a:ea typeface="Montserrat"/>
                <a:cs typeface="Montserrat"/>
                <a:sym typeface="Montserrat"/>
              </a:rPr>
              <a:t>hàng</a:t>
            </a:r>
            <a:r>
              <a:rPr lang="en-US" sz="2994" dirty="0">
                <a:solidFill>
                  <a:srgbClr val="010101"/>
                </a:solidFill>
                <a:latin typeface="Montserrat"/>
                <a:ea typeface="Montserrat"/>
                <a:cs typeface="Montserrat"/>
                <a:sym typeface="Montserrat"/>
              </a:rPr>
              <a:t>.</a:t>
            </a:r>
          </a:p>
          <a:p>
            <a:pPr algn="just">
              <a:lnSpc>
                <a:spcPts val="4191"/>
              </a:lnSpc>
            </a:pPr>
            <a:endParaRPr lang="en-US" sz="2994" dirty="0">
              <a:solidFill>
                <a:srgbClr val="01010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692257" y="2571750"/>
            <a:ext cx="13353688" cy="5578598"/>
            <a:chOff x="0" y="0"/>
            <a:chExt cx="3517021" cy="1469260"/>
          </a:xfrm>
        </p:grpSpPr>
        <p:sp>
          <p:nvSpPr>
            <p:cNvPr id="7" name="Freeform 7"/>
            <p:cNvSpPr/>
            <p:nvPr/>
          </p:nvSpPr>
          <p:spPr>
            <a:xfrm>
              <a:off x="0" y="0"/>
              <a:ext cx="3517021" cy="1469260"/>
            </a:xfrm>
            <a:custGeom>
              <a:avLst/>
              <a:gdLst/>
              <a:ahLst/>
              <a:cxnLst/>
              <a:rect l="l" t="t" r="r" b="b"/>
              <a:pathLst>
                <a:path w="3517021" h="1469260">
                  <a:moveTo>
                    <a:pt x="0" y="0"/>
                  </a:moveTo>
                  <a:lnTo>
                    <a:pt x="3517021" y="0"/>
                  </a:lnTo>
                  <a:lnTo>
                    <a:pt x="3517021" y="1469260"/>
                  </a:lnTo>
                  <a:lnTo>
                    <a:pt x="0" y="1469260"/>
                  </a:lnTo>
                  <a:close/>
                </a:path>
              </a:pathLst>
            </a:custGeom>
            <a:solidFill>
              <a:srgbClr val="145DA0"/>
            </a:solidFill>
            <a:ln cap="sq">
              <a:noFill/>
              <a:prstDash val="solid"/>
              <a:miter/>
            </a:ln>
          </p:spPr>
        </p:sp>
        <p:sp>
          <p:nvSpPr>
            <p:cNvPr id="8" name="TextBox 8"/>
            <p:cNvSpPr txBox="1"/>
            <p:nvPr/>
          </p:nvSpPr>
          <p:spPr>
            <a:xfrm>
              <a:off x="0" y="-38100"/>
              <a:ext cx="3517021" cy="15073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V</a:t>
            </a:r>
          </a:p>
        </p:txBody>
      </p:sp>
      <p:sp>
        <p:nvSpPr>
          <p:cNvPr id="10" name="TextBox 10"/>
          <p:cNvSpPr txBox="1"/>
          <p:nvPr/>
        </p:nvSpPr>
        <p:spPr>
          <a:xfrm>
            <a:off x="4925747" y="5664082"/>
            <a:ext cx="9171253" cy="862737"/>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DejaVu Serif Bold"/>
                <a:ea typeface="DejaVu Serif Bold"/>
                <a:cs typeface="DejaVu Serif Bold"/>
                <a:sym typeface="DejaVu Serif Bold"/>
              </a:rPr>
              <a:t>DEMO CHƯƠNG TRÌNH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40735" y="3369664"/>
            <a:ext cx="17190065" cy="3185722"/>
          </a:xfrm>
          <a:prstGeom prst="rect">
            <a:avLst/>
          </a:prstGeom>
        </p:spPr>
        <p:txBody>
          <a:bodyPr wrap="square"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Thanks for listening</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652316" y="2215083"/>
            <a:ext cx="9392643" cy="9529477"/>
          </a:xfrm>
          <a:custGeom>
            <a:avLst/>
            <a:gdLst/>
            <a:ahLst/>
            <a:cxnLst/>
            <a:rect l="l" t="t" r="r" b="b"/>
            <a:pathLst>
              <a:path w="9392643" h="9529477">
                <a:moveTo>
                  <a:pt x="0" y="0"/>
                </a:moveTo>
                <a:lnTo>
                  <a:pt x="9392643" y="0"/>
                </a:lnTo>
                <a:lnTo>
                  <a:pt x="9392643" y="9529477"/>
                </a:lnTo>
                <a:lnTo>
                  <a:pt x="0" y="9529477"/>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22517" y="772091"/>
            <a:ext cx="7016591" cy="1028700"/>
          </a:xfrm>
          <a:prstGeom prst="rect">
            <a:avLst/>
          </a:prstGeom>
        </p:spPr>
        <p:txBody>
          <a:bodyPr lIns="0" tIns="0" rIns="0" bIns="0" rtlCol="0" anchor="t">
            <a:spAutoFit/>
          </a:bodyPr>
          <a:lstStyle/>
          <a:p>
            <a:pPr algn="l">
              <a:lnSpc>
                <a:spcPts val="8400"/>
              </a:lnSpc>
              <a:spcBef>
                <a:spcPct val="0"/>
              </a:spcBef>
            </a:pPr>
            <a:r>
              <a:rPr lang="en-US" sz="6000" b="1">
                <a:solidFill>
                  <a:srgbClr val="051D40"/>
                </a:solidFill>
                <a:latin typeface="Montserrat Bold"/>
                <a:ea typeface="Montserrat Bold"/>
                <a:cs typeface="Montserrat Bold"/>
                <a:sym typeface="Montserrat Bold"/>
              </a:rPr>
              <a:t>Nội dung báo cáo</a:t>
            </a:r>
          </a:p>
        </p:txBody>
      </p:sp>
      <p:sp>
        <p:nvSpPr>
          <p:cNvPr id="6" name="Freeform 6"/>
          <p:cNvSpPr/>
          <p:nvPr/>
        </p:nvSpPr>
        <p:spPr>
          <a:xfrm rot="5400000">
            <a:off x="2193719" y="257024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2193719" y="445383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878994" y="2531846"/>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III: Phân tích thiết kế hệ thống</a:t>
            </a:r>
          </a:p>
        </p:txBody>
      </p:sp>
      <p:sp>
        <p:nvSpPr>
          <p:cNvPr id="9" name="TextBox 9"/>
          <p:cNvSpPr txBox="1"/>
          <p:nvPr/>
        </p:nvSpPr>
        <p:spPr>
          <a:xfrm>
            <a:off x="3356874" y="3132738"/>
            <a:ext cx="3226237" cy="422274"/>
          </a:xfrm>
          <a:prstGeom prst="rect">
            <a:avLst/>
          </a:prstGeom>
        </p:spPr>
        <p:txBody>
          <a:bodyPr lIns="0" tIns="0" rIns="0" bIns="0" rtlCol="0" anchor="t">
            <a:spAutoFit/>
          </a:bodyPr>
          <a:lstStyle/>
          <a:p>
            <a:pPr algn="ctr">
              <a:lnSpc>
                <a:spcPts val="3500"/>
              </a:lnSpc>
            </a:pPr>
            <a:r>
              <a:rPr lang="en-US" sz="2500">
                <a:solidFill>
                  <a:srgbClr val="051D40"/>
                </a:solidFill>
                <a:latin typeface="Montserrat"/>
                <a:ea typeface="Montserrat"/>
                <a:cs typeface="Montserrat"/>
                <a:sym typeface="Montserrat"/>
              </a:rPr>
              <a:t>3.1. Biểu đồ Diagram</a:t>
            </a:r>
          </a:p>
        </p:txBody>
      </p:sp>
      <p:sp>
        <p:nvSpPr>
          <p:cNvPr id="10" name="TextBox 10"/>
          <p:cNvSpPr txBox="1"/>
          <p:nvPr/>
        </p:nvSpPr>
        <p:spPr>
          <a:xfrm>
            <a:off x="2536021" y="3627894"/>
            <a:ext cx="4867942" cy="422274"/>
          </a:xfrm>
          <a:prstGeom prst="rect">
            <a:avLst/>
          </a:prstGeom>
        </p:spPr>
        <p:txBody>
          <a:bodyPr wrap="square" lIns="0" tIns="0" rIns="0" bIns="0" rtlCol="0" anchor="t">
            <a:spAutoFit/>
          </a:bodyPr>
          <a:lstStyle/>
          <a:p>
            <a:pPr algn="ctr">
              <a:lnSpc>
                <a:spcPts val="3500"/>
              </a:lnSpc>
            </a:pPr>
            <a:r>
              <a:rPr lang="en-US" sz="2500" dirty="0">
                <a:solidFill>
                  <a:srgbClr val="051D40"/>
                </a:solidFill>
                <a:latin typeface="Montserrat"/>
                <a:ea typeface="Montserrat"/>
                <a:cs typeface="Montserrat"/>
                <a:sym typeface="Montserrat"/>
              </a:rPr>
              <a:t>3.2. </a:t>
            </a:r>
            <a:r>
              <a:rPr lang="en-US" sz="2500" dirty="0" err="1">
                <a:solidFill>
                  <a:srgbClr val="051D40"/>
                </a:solidFill>
                <a:latin typeface="Montserrat"/>
                <a:ea typeface="Montserrat"/>
                <a:cs typeface="Montserrat"/>
                <a:sym typeface="Montserrat"/>
              </a:rPr>
              <a:t>Biểu</a:t>
            </a:r>
            <a:r>
              <a:rPr lang="en-US" sz="2500" dirty="0">
                <a:solidFill>
                  <a:srgbClr val="051D40"/>
                </a:solidFill>
                <a:latin typeface="Montserrat"/>
                <a:ea typeface="Montserrat"/>
                <a:cs typeface="Montserrat"/>
                <a:sym typeface="Montserrat"/>
              </a:rPr>
              <a:t> </a:t>
            </a:r>
            <a:r>
              <a:rPr lang="en-US" sz="2500" dirty="0" err="1">
                <a:solidFill>
                  <a:srgbClr val="051D40"/>
                </a:solidFill>
                <a:latin typeface="Montserrat"/>
                <a:ea typeface="Montserrat"/>
                <a:cs typeface="Montserrat"/>
                <a:sym typeface="Montserrat"/>
              </a:rPr>
              <a:t>đồ</a:t>
            </a:r>
            <a:r>
              <a:rPr lang="en-US" sz="2500" dirty="0">
                <a:solidFill>
                  <a:srgbClr val="051D40"/>
                </a:solidFill>
                <a:latin typeface="Montserrat"/>
                <a:ea typeface="Montserrat"/>
                <a:cs typeface="Montserrat"/>
                <a:sym typeface="Montserrat"/>
              </a:rPr>
              <a:t> </a:t>
            </a:r>
            <a:r>
              <a:rPr lang="en-US" sz="2500" dirty="0" err="1">
                <a:solidFill>
                  <a:srgbClr val="051D40"/>
                </a:solidFill>
                <a:latin typeface="Montserrat"/>
                <a:ea typeface="Montserrat"/>
                <a:cs typeface="Montserrat"/>
                <a:sym typeface="Montserrat"/>
              </a:rPr>
              <a:t>Usecase</a:t>
            </a:r>
            <a:endParaRPr lang="en-US" sz="2500" dirty="0">
              <a:solidFill>
                <a:srgbClr val="051D40"/>
              </a:solidFill>
              <a:latin typeface="Montserrat"/>
              <a:ea typeface="Montserrat"/>
              <a:cs typeface="Montserrat"/>
              <a:sym typeface="Montserrat"/>
            </a:endParaRPr>
          </a:p>
        </p:txBody>
      </p:sp>
      <p:sp>
        <p:nvSpPr>
          <p:cNvPr id="11" name="TextBox 11"/>
          <p:cNvSpPr txBox="1"/>
          <p:nvPr/>
        </p:nvSpPr>
        <p:spPr>
          <a:xfrm>
            <a:off x="2878994" y="4415437"/>
            <a:ext cx="8032360" cy="472981"/>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Montserrat"/>
                <a:ea typeface="Montserrat"/>
                <a:cs typeface="Montserrat"/>
                <a:sym typeface="Montserrat"/>
              </a:rPr>
              <a:t>PHẦN IV: </a:t>
            </a:r>
            <a:r>
              <a:rPr lang="en-US" sz="2753" spc="-55" dirty="0" err="1">
                <a:solidFill>
                  <a:srgbClr val="051D40"/>
                </a:solidFill>
                <a:latin typeface="Montserrat"/>
                <a:ea typeface="Montserrat"/>
                <a:cs typeface="Montserrat"/>
                <a:sym typeface="Montserrat"/>
              </a:rPr>
              <a:t>Kết</a:t>
            </a:r>
            <a:r>
              <a:rPr lang="en-US" sz="2753" spc="-55" dirty="0">
                <a:solidFill>
                  <a:srgbClr val="051D40"/>
                </a:solidFill>
                <a:latin typeface="Montserrat"/>
                <a:ea typeface="Montserrat"/>
                <a:cs typeface="Montserrat"/>
                <a:sym typeface="Montserrat"/>
              </a:rPr>
              <a:t> </a:t>
            </a:r>
            <a:r>
              <a:rPr lang="en-US" sz="2753" spc="-55" dirty="0" err="1">
                <a:solidFill>
                  <a:srgbClr val="051D40"/>
                </a:solidFill>
                <a:latin typeface="Montserrat"/>
                <a:ea typeface="Montserrat"/>
                <a:cs typeface="Montserrat"/>
                <a:sym typeface="Montserrat"/>
              </a:rPr>
              <a:t>luận</a:t>
            </a:r>
            <a:r>
              <a:rPr lang="en-US" sz="2753" spc="-55" dirty="0">
                <a:solidFill>
                  <a:srgbClr val="051D40"/>
                </a:solidFill>
                <a:latin typeface="Montserrat"/>
                <a:ea typeface="Montserrat"/>
                <a:cs typeface="Montserrat"/>
                <a:sym typeface="Montserrat"/>
              </a:rPr>
              <a:t> &amp; </a:t>
            </a:r>
            <a:r>
              <a:rPr lang="en-US" sz="2753" spc="-55" dirty="0" err="1">
                <a:solidFill>
                  <a:srgbClr val="051D40"/>
                </a:solidFill>
                <a:latin typeface="Montserrat"/>
                <a:ea typeface="Montserrat"/>
                <a:cs typeface="Montserrat"/>
                <a:sym typeface="Montserrat"/>
              </a:rPr>
              <a:t>hướng</a:t>
            </a:r>
            <a:r>
              <a:rPr lang="en-US" sz="2753" spc="-55" dirty="0">
                <a:solidFill>
                  <a:srgbClr val="051D40"/>
                </a:solidFill>
                <a:latin typeface="Montserrat"/>
                <a:ea typeface="Montserrat"/>
                <a:cs typeface="Montserrat"/>
                <a:sym typeface="Montserrat"/>
              </a:rPr>
              <a:t> </a:t>
            </a:r>
            <a:r>
              <a:rPr lang="en-US" sz="2753" spc="-55" dirty="0" err="1">
                <a:solidFill>
                  <a:srgbClr val="051D40"/>
                </a:solidFill>
                <a:latin typeface="Montserrat"/>
                <a:ea typeface="Montserrat"/>
                <a:cs typeface="Montserrat"/>
                <a:sym typeface="Montserrat"/>
              </a:rPr>
              <a:t>phát</a:t>
            </a:r>
            <a:r>
              <a:rPr lang="en-US" sz="2753" spc="-55" dirty="0">
                <a:solidFill>
                  <a:srgbClr val="051D40"/>
                </a:solidFill>
                <a:latin typeface="Montserrat"/>
                <a:ea typeface="Montserrat"/>
                <a:cs typeface="Montserrat"/>
                <a:sym typeface="Montserrat"/>
              </a:rPr>
              <a:t> </a:t>
            </a:r>
            <a:r>
              <a:rPr lang="en-US" sz="2753" spc="-55" dirty="0" err="1">
                <a:solidFill>
                  <a:srgbClr val="051D40"/>
                </a:solidFill>
                <a:latin typeface="Montserrat"/>
                <a:ea typeface="Montserrat"/>
                <a:cs typeface="Montserrat"/>
                <a:sym typeface="Montserrat"/>
              </a:rPr>
              <a:t>triển</a:t>
            </a:r>
            <a:endParaRPr lang="en-US" sz="2753" spc="-55" dirty="0">
              <a:solidFill>
                <a:srgbClr val="051D40"/>
              </a:solidFill>
              <a:latin typeface="Montserrat"/>
              <a:ea typeface="Montserrat"/>
              <a:cs typeface="Montserrat"/>
              <a:sym typeface="Montserrat"/>
            </a:endParaRPr>
          </a:p>
        </p:txBody>
      </p:sp>
      <p:sp>
        <p:nvSpPr>
          <p:cNvPr id="15" name="Freeform 15"/>
          <p:cNvSpPr/>
          <p:nvPr/>
        </p:nvSpPr>
        <p:spPr>
          <a:xfrm rot="5400000">
            <a:off x="2182986" y="5383869"/>
            <a:ext cx="510937" cy="453341"/>
          </a:xfrm>
          <a:custGeom>
            <a:avLst/>
            <a:gdLst/>
            <a:ahLst/>
            <a:cxnLst/>
            <a:rect l="l" t="t" r="r" b="b"/>
            <a:pathLst>
              <a:path w="510937" h="453341">
                <a:moveTo>
                  <a:pt x="0" y="0"/>
                </a:moveTo>
                <a:lnTo>
                  <a:pt x="510938" y="0"/>
                </a:lnTo>
                <a:lnTo>
                  <a:pt x="510938"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868261" y="5345474"/>
            <a:ext cx="8032360" cy="472981"/>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Montserrat"/>
                <a:ea typeface="Montserrat"/>
                <a:cs typeface="Montserrat"/>
                <a:sym typeface="Montserrat"/>
              </a:rPr>
              <a:t>PHẦN V: Demo chương trình</a:t>
            </a:r>
          </a:p>
        </p:txBody>
      </p:sp>
      <p:sp>
        <p:nvSpPr>
          <p:cNvPr id="18" name="Freeform 6">
            <a:extLst>
              <a:ext uri="{FF2B5EF4-FFF2-40B4-BE49-F238E27FC236}">
                <a16:creationId xmlns:a16="http://schemas.microsoft.com/office/drawing/2014/main" id="{40E6DE20-B5A6-BC1B-6CAC-6FE608AF5622}"/>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996142" y="2571750"/>
            <a:ext cx="12295716" cy="5240947"/>
            <a:chOff x="0" y="0"/>
            <a:chExt cx="3238378" cy="1380332"/>
          </a:xfrm>
        </p:grpSpPr>
        <p:sp>
          <p:nvSpPr>
            <p:cNvPr id="7" name="Freeform 7"/>
            <p:cNvSpPr/>
            <p:nvPr/>
          </p:nvSpPr>
          <p:spPr>
            <a:xfrm>
              <a:off x="0" y="0"/>
              <a:ext cx="3238378" cy="1380332"/>
            </a:xfrm>
            <a:custGeom>
              <a:avLst/>
              <a:gdLst/>
              <a:ahLst/>
              <a:cxnLst/>
              <a:rect l="l" t="t" r="r" b="b"/>
              <a:pathLst>
                <a:path w="3238378" h="1380332">
                  <a:moveTo>
                    <a:pt x="0" y="0"/>
                  </a:moveTo>
                  <a:lnTo>
                    <a:pt x="3238378" y="0"/>
                  </a:lnTo>
                  <a:lnTo>
                    <a:pt x="3238378" y="1380332"/>
                  </a:lnTo>
                  <a:lnTo>
                    <a:pt x="0" y="1380332"/>
                  </a:lnTo>
                  <a:close/>
                </a:path>
              </a:pathLst>
            </a:custGeom>
            <a:solidFill>
              <a:srgbClr val="145DA0"/>
            </a:solidFill>
            <a:ln cap="sq">
              <a:noFill/>
              <a:prstDash val="solid"/>
              <a:miter/>
            </a:ln>
          </p:spPr>
        </p:sp>
        <p:sp>
          <p:nvSpPr>
            <p:cNvPr id="8" name="TextBox 8"/>
            <p:cNvSpPr txBox="1"/>
            <p:nvPr/>
          </p:nvSpPr>
          <p:spPr>
            <a:xfrm>
              <a:off x="0" y="-38100"/>
              <a:ext cx="3238378" cy="14184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a:t>
            </a:r>
          </a:p>
        </p:txBody>
      </p:sp>
      <p:sp>
        <p:nvSpPr>
          <p:cNvPr id="10" name="TextBox 10"/>
          <p:cNvSpPr txBox="1"/>
          <p:nvPr/>
        </p:nvSpPr>
        <p:spPr>
          <a:xfrm>
            <a:off x="3557876" y="5664082"/>
            <a:ext cx="11622449"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NGHIÊN CỨU TỔNG QUAN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753873" y="6041290"/>
            <a:ext cx="3778941" cy="56828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569160" y="1277166"/>
            <a:ext cx="3264218"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1.1. Đặt vấn đề </a:t>
            </a:r>
          </a:p>
        </p:txBody>
      </p:sp>
      <p:sp>
        <p:nvSpPr>
          <p:cNvPr id="9" name="TextBox 9"/>
          <p:cNvSpPr txBox="1"/>
          <p:nvPr/>
        </p:nvSpPr>
        <p:spPr>
          <a:xfrm>
            <a:off x="1088060" y="3813373"/>
            <a:ext cx="16555284" cy="4248150"/>
          </a:xfrm>
          <a:prstGeom prst="rect">
            <a:avLst/>
          </a:prstGeom>
        </p:spPr>
        <p:txBody>
          <a:bodyPr lIns="0" tIns="0" rIns="0" bIns="0" rtlCol="0" anchor="t">
            <a:spAutoFit/>
          </a:bodyPr>
          <a:lstStyle/>
          <a:p>
            <a:pPr algn="just">
              <a:lnSpc>
                <a:spcPts val="4200"/>
              </a:lnSpc>
            </a:pPr>
            <a:endParaRPr dirty="0"/>
          </a:p>
          <a:p>
            <a:pPr algn="just">
              <a:lnSpc>
                <a:spcPts val="4200"/>
              </a:lnSpc>
            </a:pPr>
            <a:r>
              <a:rPr lang="en-US" sz="3000" dirty="0" err="1">
                <a:solidFill>
                  <a:srgbClr val="000000"/>
                </a:solidFill>
                <a:latin typeface="Montserrat"/>
                <a:ea typeface="Montserrat"/>
                <a:cs typeface="Montserrat"/>
                <a:sym typeface="Montserrat"/>
              </a:rPr>
              <a:t>Nhằm</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tiếp</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cận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khách</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và</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thu</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về</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lợi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nhuận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các</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cửa</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thời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mở</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rộng</a:t>
            </a:r>
            <a:endParaRPr lang="en-US" sz="3000" dirty="0">
              <a:solidFill>
                <a:srgbClr val="000000"/>
              </a:solidFill>
              <a:latin typeface="Montserrat"/>
              <a:ea typeface="Montserrat"/>
              <a:cs typeface="Montserrat"/>
              <a:sym typeface="Montserrat"/>
            </a:endParaRPr>
          </a:p>
          <a:p>
            <a:pPr algn="just">
              <a:lnSpc>
                <a:spcPts val="4200"/>
              </a:lnSpc>
            </a:pPr>
            <a:r>
              <a:rPr lang="en-US" sz="3000" dirty="0" err="1">
                <a:solidFill>
                  <a:srgbClr val="000000"/>
                </a:solidFill>
                <a:latin typeface="Montserrat"/>
                <a:ea typeface="Montserrat"/>
                <a:cs typeface="Montserrat"/>
                <a:sym typeface="Montserrat"/>
              </a:rPr>
              <a:t>từ</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bán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truyền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thống</a:t>
            </a:r>
            <a:r>
              <a:rPr lang="en-US" sz="3000" dirty="0">
                <a:solidFill>
                  <a:srgbClr val="000000"/>
                </a:solidFill>
                <a:latin typeface="Montserrat"/>
                <a:ea typeface="Montserrat"/>
                <a:cs typeface="Montserrat"/>
                <a:sym typeface="Montserrat"/>
              </a:rPr>
              <a:t> sang </a:t>
            </a:r>
            <a:r>
              <a:rPr lang="en-US" sz="3000" dirty="0" err="1">
                <a:solidFill>
                  <a:srgbClr val="000000"/>
                </a:solidFill>
                <a:latin typeface="Montserrat"/>
                <a:ea typeface="Montserrat"/>
                <a:cs typeface="Montserrat"/>
                <a:sym typeface="Montserrat"/>
              </a:rPr>
              <a:t>nền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tảng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trực</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tuyến</a:t>
            </a:r>
            <a:r>
              <a:rPr lang="en-US" sz="3000" dirty="0">
                <a:solidFill>
                  <a:srgbClr val="000000"/>
                </a:solidFill>
                <a:latin typeface="Montserrat"/>
                <a:ea typeface="Montserrat"/>
                <a:cs typeface="Montserrat"/>
                <a:sym typeface="Montserrat"/>
              </a:rPr>
              <a:t>.</a:t>
            </a:r>
          </a:p>
          <a:p>
            <a:pPr algn="just">
              <a:lnSpc>
                <a:spcPts val="4200"/>
              </a:lnSpc>
            </a:pPr>
            <a:endParaRPr lang="en-US" sz="3000" dirty="0">
              <a:solidFill>
                <a:srgbClr val="000000"/>
              </a:solidFill>
              <a:latin typeface="Montserrat"/>
              <a:ea typeface="Montserrat"/>
              <a:cs typeface="Montserrat"/>
              <a:sym typeface="Montserrat"/>
            </a:endParaRPr>
          </a:p>
          <a:p>
            <a:pPr algn="just">
              <a:lnSpc>
                <a:spcPts val="4200"/>
              </a:lnSpc>
            </a:pPr>
            <a:r>
              <a:rPr lang="en-US" sz="3000" dirty="0" err="1">
                <a:solidFill>
                  <a:srgbClr val="000000"/>
                </a:solidFill>
                <a:latin typeface="Montserrat"/>
                <a:ea typeface="Montserrat"/>
                <a:cs typeface="Montserrat"/>
                <a:sym typeface="Montserrat"/>
              </a:rPr>
              <a:t>Từ</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những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nhu</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cầu</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thực</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tiễn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đó</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đề</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tài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Xây</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dựng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ứng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dụng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quản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lý</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bán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endParaRPr lang="en-US" sz="3000" dirty="0">
              <a:solidFill>
                <a:srgbClr val="000000"/>
              </a:solidFill>
              <a:latin typeface="Montserrat"/>
              <a:ea typeface="Montserrat"/>
              <a:cs typeface="Montserrat"/>
              <a:sym typeface="Montserrat"/>
            </a:endParaRPr>
          </a:p>
          <a:p>
            <a:pPr algn="just">
              <a:lnSpc>
                <a:spcPts val="4200"/>
              </a:lnSpc>
            </a:pPr>
            <a:r>
              <a:rPr lang="en-US" sz="3000" dirty="0" err="1">
                <a:solidFill>
                  <a:srgbClr val="000000"/>
                </a:solidFill>
                <a:latin typeface="Montserrat"/>
                <a:ea typeface="Montserrat"/>
                <a:cs typeface="Montserrat"/>
                <a:sym typeface="Montserrat"/>
              </a:rPr>
              <a:t>cho</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cửa</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thời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đã</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được</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ra</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đời</a:t>
            </a:r>
            <a:r>
              <a:rPr lang="en-US" sz="3000" dirty="0">
                <a:solidFill>
                  <a:srgbClr val="000000"/>
                </a:solidFill>
                <a:latin typeface="Montserrat"/>
                <a:ea typeface="Montserrat"/>
                <a:cs typeface="Montserrat"/>
                <a:sym typeface="Montserrat"/>
              </a:rPr>
              <a:t>.</a:t>
            </a:r>
          </a:p>
          <a:p>
            <a:pPr algn="just">
              <a:lnSpc>
                <a:spcPts val="4200"/>
              </a:lnSpc>
            </a:pPr>
            <a:endParaRPr lang="en-US" sz="3000" dirty="0">
              <a:solidFill>
                <a:srgbClr val="000000"/>
              </a:solidFill>
              <a:latin typeface="Montserrat"/>
              <a:ea typeface="Montserrat"/>
              <a:cs typeface="Montserrat"/>
              <a:sym typeface="Montserrat"/>
            </a:endParaRPr>
          </a:p>
          <a:p>
            <a:pPr algn="just">
              <a:lnSpc>
                <a:spcPts val="4200"/>
              </a:lnSpc>
            </a:pPr>
            <a:endParaRPr lang="en-US" sz="3000" dirty="0">
              <a:solidFill>
                <a:srgbClr val="000000"/>
              </a:solidFill>
              <a:latin typeface="Montserrat"/>
              <a:ea typeface="Montserrat"/>
              <a:cs typeface="Montserrat"/>
              <a:sym typeface="Montserrat"/>
            </a:endParaRPr>
          </a:p>
        </p:txBody>
      </p:sp>
      <p:sp>
        <p:nvSpPr>
          <p:cNvPr id="10" name="TextBox 10"/>
          <p:cNvSpPr txBox="1"/>
          <p:nvPr/>
        </p:nvSpPr>
        <p:spPr>
          <a:xfrm>
            <a:off x="1028700" y="2289373"/>
            <a:ext cx="17259300" cy="1571584"/>
          </a:xfrm>
          <a:prstGeom prst="rect">
            <a:avLst/>
          </a:prstGeom>
        </p:spPr>
        <p:txBody>
          <a:bodyPr lIns="0" tIns="0" rIns="0" bIns="0" rtlCol="0" anchor="t">
            <a:spAutoFit/>
          </a:bodyPr>
          <a:lstStyle/>
          <a:p>
            <a:pPr algn="l">
              <a:lnSpc>
                <a:spcPts val="4200"/>
              </a:lnSpc>
            </a:pPr>
            <a:r>
              <a:rPr lang="en-US" sz="3000" dirty="0">
                <a:solidFill>
                  <a:srgbClr val="000000"/>
                </a:solidFill>
                <a:latin typeface="Montserrat"/>
                <a:ea typeface="Montserrat"/>
                <a:cs typeface="Montserrat"/>
                <a:sym typeface="Montserrat"/>
              </a:rPr>
              <a:t>Trong </a:t>
            </a:r>
            <a:r>
              <a:rPr lang="en-US" sz="3000" dirty="0" err="1">
                <a:solidFill>
                  <a:srgbClr val="000000"/>
                </a:solidFill>
                <a:latin typeface="Montserrat"/>
                <a:ea typeface="Montserrat"/>
                <a:cs typeface="Montserrat"/>
                <a:sym typeface="Montserrat"/>
              </a:rPr>
              <a:t>thời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đại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công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nghệ</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rất</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phát</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triển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hiện</a:t>
            </a:r>
            <a:r>
              <a:rPr lang="en-US" sz="3000" dirty="0">
                <a:solidFill>
                  <a:srgbClr val="000000"/>
                </a:solidFill>
                <a:latin typeface="Montserrat"/>
                <a:ea typeface="Montserrat"/>
                <a:cs typeface="Montserrat"/>
                <a:sym typeface="Montserrat"/>
              </a:rPr>
              <a:t> nay, </a:t>
            </a:r>
            <a:r>
              <a:rPr lang="en-US" sz="3000" dirty="0" err="1">
                <a:solidFill>
                  <a:srgbClr val="000000"/>
                </a:solidFill>
                <a:latin typeface="Montserrat"/>
                <a:ea typeface="Montserrat"/>
                <a:cs typeface="Montserrat"/>
                <a:sym typeface="Montserrat"/>
              </a:rPr>
              <a:t>thương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mại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điện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tử</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nói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chung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và</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ngành</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thời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nói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riêng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đang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ngày</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càng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phát</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triển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và</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đóng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vai</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trò</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quan</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trọng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trong</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thu</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nhập</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kinh</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doanh</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của</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các</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cửa</a:t>
            </a:r>
            <a:r>
              <a:rPr lang="en-US" sz="3000" dirty="0">
                <a:solidFill>
                  <a:srgbClr val="000000"/>
                </a:solidFill>
                <a:latin typeface="Montserrat"/>
                <a:ea typeface="Montserrat"/>
                <a:cs typeface="Montserrat"/>
                <a:sym typeface="Montserrat"/>
              </a:rPr>
              <a:t> </a:t>
            </a:r>
            <a:r>
              <a:rPr lang="en-US" sz="3000" dirty="0" err="1">
                <a:solidFill>
                  <a:srgbClr val="000000"/>
                </a:solidFill>
                <a:latin typeface="Montserrat"/>
                <a:ea typeface="Montserrat"/>
                <a:cs typeface="Montserrat"/>
                <a:sym typeface="Montserrat"/>
              </a:rPr>
              <a:t>hàng</a:t>
            </a:r>
            <a:r>
              <a:rPr lang="en-US" sz="3000" dirty="0">
                <a:solidFill>
                  <a:srgbClr val="000000"/>
                </a:solidFill>
                <a:latin typeface="Montserrat"/>
                <a:ea typeface="Montserrat"/>
                <a:cs typeface="Montserrat"/>
                <a:sym typeface="Montserrat"/>
              </a:rPr>
              <a:t>.</a:t>
            </a:r>
          </a:p>
        </p:txBody>
      </p:sp>
      <p:sp>
        <p:nvSpPr>
          <p:cNvPr id="11" name="Freeform 6">
            <a:extLst>
              <a:ext uri="{FF2B5EF4-FFF2-40B4-BE49-F238E27FC236}">
                <a16:creationId xmlns:a16="http://schemas.microsoft.com/office/drawing/2014/main" id="{524FE26E-B6D5-AECA-985A-BB74D0F69557}"/>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 name="Group 5"/>
          <p:cNvGrpSpPr/>
          <p:nvPr/>
        </p:nvGrpSpPr>
        <p:grpSpPr>
          <a:xfrm>
            <a:off x="15753873" y="8242382"/>
            <a:ext cx="3778941" cy="5682818"/>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2130258" y="1867160"/>
            <a:ext cx="3057848" cy="6050478"/>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873" r="-10873"/>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18" name="Group 18"/>
          <p:cNvGrpSpPr>
            <a:grpSpLocks noChangeAspect="1"/>
          </p:cNvGrpSpPr>
          <p:nvPr/>
        </p:nvGrpSpPr>
        <p:grpSpPr>
          <a:xfrm>
            <a:off x="8245685" y="1867160"/>
            <a:ext cx="3057848" cy="6050478"/>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r="-38"/>
              </a:stretch>
            </a:blipFill>
          </p:spPr>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id="28" name="Group 28"/>
          <p:cNvGrpSpPr>
            <a:grpSpLocks noChangeAspect="1"/>
          </p:cNvGrpSpPr>
          <p:nvPr/>
        </p:nvGrpSpPr>
        <p:grpSpPr>
          <a:xfrm>
            <a:off x="13775195" y="1867160"/>
            <a:ext cx="3057848" cy="6050478"/>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r="-38"/>
              </a:stretch>
            </a:blipFill>
          </p:spPr>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38" name="TextBox 38"/>
          <p:cNvSpPr txBox="1"/>
          <p:nvPr/>
        </p:nvSpPr>
        <p:spPr>
          <a:xfrm>
            <a:off x="2661928" y="962025"/>
            <a:ext cx="4615934"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1.2. Khảo sát thực tế </a:t>
            </a:r>
          </a:p>
        </p:txBody>
      </p:sp>
      <p:sp>
        <p:nvSpPr>
          <p:cNvPr id="39" name="TextBox 39"/>
          <p:cNvSpPr txBox="1"/>
          <p:nvPr/>
        </p:nvSpPr>
        <p:spPr>
          <a:xfrm>
            <a:off x="3265205" y="8204282"/>
            <a:ext cx="787956" cy="412750"/>
          </a:xfrm>
          <a:prstGeom prst="rect">
            <a:avLst/>
          </a:prstGeom>
        </p:spPr>
        <p:txBody>
          <a:bodyPr lIns="0" tIns="0" rIns="0" bIns="0" rtlCol="0" anchor="t">
            <a:spAutoFit/>
          </a:bodyPr>
          <a:lstStyle/>
          <a:p>
            <a:pPr algn="ctr">
              <a:lnSpc>
                <a:spcPts val="3499"/>
              </a:lnSpc>
            </a:pPr>
            <a:r>
              <a:rPr lang="en-US" sz="2499">
                <a:solidFill>
                  <a:srgbClr val="000000"/>
                </a:solidFill>
                <a:latin typeface="Montserrat"/>
                <a:ea typeface="Montserrat"/>
                <a:cs typeface="Montserrat"/>
                <a:sym typeface="Montserrat"/>
              </a:rPr>
              <a:t>Yody</a:t>
            </a:r>
          </a:p>
        </p:txBody>
      </p:sp>
      <p:sp>
        <p:nvSpPr>
          <p:cNvPr id="40" name="TextBox 40"/>
          <p:cNvSpPr txBox="1"/>
          <p:nvPr/>
        </p:nvSpPr>
        <p:spPr>
          <a:xfrm>
            <a:off x="8990344" y="8204282"/>
            <a:ext cx="1568529" cy="412750"/>
          </a:xfrm>
          <a:prstGeom prst="rect">
            <a:avLst/>
          </a:prstGeom>
        </p:spPr>
        <p:txBody>
          <a:bodyPr lIns="0" tIns="0" rIns="0" bIns="0" rtlCol="0" anchor="t">
            <a:spAutoFit/>
          </a:bodyPr>
          <a:lstStyle/>
          <a:p>
            <a:pPr algn="ctr">
              <a:lnSpc>
                <a:spcPts val="3499"/>
              </a:lnSpc>
            </a:pPr>
            <a:r>
              <a:rPr lang="en-US" sz="2499" i="1">
                <a:solidFill>
                  <a:srgbClr val="000000"/>
                </a:solidFill>
                <a:latin typeface="Montserrat Italics"/>
                <a:ea typeface="Montserrat Italics"/>
                <a:cs typeface="Montserrat Italics"/>
                <a:sym typeface="Montserrat Italics"/>
              </a:rPr>
              <a:t>IVY moda</a:t>
            </a:r>
          </a:p>
        </p:txBody>
      </p:sp>
      <p:sp>
        <p:nvSpPr>
          <p:cNvPr id="41" name="TextBox 41"/>
          <p:cNvSpPr txBox="1"/>
          <p:nvPr/>
        </p:nvSpPr>
        <p:spPr>
          <a:xfrm>
            <a:off x="14687192" y="8204282"/>
            <a:ext cx="1238608" cy="412750"/>
          </a:xfrm>
          <a:prstGeom prst="rect">
            <a:avLst/>
          </a:prstGeom>
        </p:spPr>
        <p:txBody>
          <a:bodyPr wrap="square" lIns="0" tIns="0" rIns="0" bIns="0" rtlCol="0" anchor="t">
            <a:spAutoFit/>
          </a:bodyPr>
          <a:lstStyle/>
          <a:p>
            <a:pPr algn="ctr">
              <a:lnSpc>
                <a:spcPts val="3499"/>
              </a:lnSpc>
            </a:pPr>
            <a:r>
              <a:rPr lang="en-US" sz="2499" i="1" dirty="0">
                <a:solidFill>
                  <a:srgbClr val="000000"/>
                </a:solidFill>
                <a:latin typeface="Montserrat Italics"/>
                <a:ea typeface="Montserrat Italics"/>
                <a:cs typeface="Montserrat Italics"/>
                <a:sym typeface="Montserrat Italics"/>
              </a:rPr>
              <a:t>Canifa</a:t>
            </a:r>
          </a:p>
        </p:txBody>
      </p:sp>
      <p:sp>
        <p:nvSpPr>
          <p:cNvPr id="42" name="Freeform 6">
            <a:extLst>
              <a:ext uri="{FF2B5EF4-FFF2-40B4-BE49-F238E27FC236}">
                <a16:creationId xmlns:a16="http://schemas.microsoft.com/office/drawing/2014/main" id="{8D1A8876-0EDD-DF04-7369-DFAD22C2ACE8}"/>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2661928" y="962025"/>
            <a:ext cx="4805672" cy="580390"/>
          </a:xfrm>
          <a:prstGeom prst="rect">
            <a:avLst/>
          </a:prstGeom>
        </p:spPr>
        <p:txBody>
          <a:bodyPr wrap="square" lIns="0" tIns="0" rIns="0" bIns="0" rtlCol="0" anchor="t">
            <a:spAutoFit/>
          </a:bodyPr>
          <a:lstStyle/>
          <a:p>
            <a:pPr algn="just">
              <a:lnSpc>
                <a:spcPts val="4759"/>
              </a:lnSpc>
            </a:pPr>
            <a:r>
              <a:rPr lang="en-US" sz="3399" b="1" dirty="0">
                <a:solidFill>
                  <a:srgbClr val="000000"/>
                </a:solidFill>
                <a:latin typeface="Montserrat Bold"/>
                <a:ea typeface="Montserrat Bold"/>
                <a:cs typeface="Montserrat Bold"/>
                <a:sym typeface="Montserrat Bold"/>
              </a:rPr>
              <a:t>1.3. </a:t>
            </a:r>
            <a:r>
              <a:rPr lang="en-US" sz="3399" b="1" dirty="0" err="1">
                <a:solidFill>
                  <a:srgbClr val="000000"/>
                </a:solidFill>
                <a:latin typeface="Montserrat Bold"/>
                <a:ea typeface="Montserrat Bold"/>
                <a:cs typeface="Montserrat Bold"/>
                <a:sym typeface="Montserrat Bold"/>
              </a:rPr>
              <a:t>Yêu</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cầu</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đặt</a:t>
            </a:r>
            <a:r>
              <a:rPr lang="en-US" sz="3399" b="1" dirty="0">
                <a:solidFill>
                  <a:srgbClr val="000000"/>
                </a:solidFill>
                <a:latin typeface="Montserrat Bold"/>
                <a:ea typeface="Montserrat Bold"/>
                <a:cs typeface="Montserrat Bold"/>
                <a:sym typeface="Montserrat Bold"/>
              </a:rPr>
              <a:t> </a:t>
            </a:r>
            <a:r>
              <a:rPr lang="en-US" sz="3399" b="1" dirty="0" err="1">
                <a:solidFill>
                  <a:srgbClr val="000000"/>
                </a:solidFill>
                <a:latin typeface="Montserrat Bold"/>
                <a:ea typeface="Montserrat Bold"/>
                <a:cs typeface="Montserrat Bold"/>
                <a:sym typeface="Montserrat Bold"/>
              </a:rPr>
              <a:t>ra</a:t>
            </a:r>
            <a:endParaRPr lang="en-US" sz="3399" b="1" dirty="0">
              <a:solidFill>
                <a:srgbClr val="000000"/>
              </a:solidFill>
              <a:latin typeface="Montserrat Bold"/>
              <a:ea typeface="Montserrat Bold"/>
              <a:cs typeface="Montserrat Bold"/>
              <a:sym typeface="Montserrat Bold"/>
            </a:endParaRPr>
          </a:p>
        </p:txBody>
      </p:sp>
      <p:grpSp>
        <p:nvGrpSpPr>
          <p:cNvPr id="6" name="Group 6"/>
          <p:cNvGrpSpPr/>
          <p:nvPr/>
        </p:nvGrpSpPr>
        <p:grpSpPr>
          <a:xfrm>
            <a:off x="1028700" y="2346523"/>
            <a:ext cx="7359075" cy="7205860"/>
            <a:chOff x="0" y="0"/>
            <a:chExt cx="1958020" cy="1917255"/>
          </a:xfrm>
        </p:grpSpPr>
        <p:sp>
          <p:nvSpPr>
            <p:cNvPr id="7" name="Freeform 7"/>
            <p:cNvSpPr/>
            <p:nvPr/>
          </p:nvSpPr>
          <p:spPr>
            <a:xfrm>
              <a:off x="0" y="0"/>
              <a:ext cx="1958020" cy="1917255"/>
            </a:xfrm>
            <a:custGeom>
              <a:avLst/>
              <a:gdLst/>
              <a:ahLst/>
              <a:cxnLst/>
              <a:rect l="l" t="t" r="r" b="b"/>
              <a:pathLst>
                <a:path w="1958020" h="1917255">
                  <a:moveTo>
                    <a:pt x="46289" y="0"/>
                  </a:moveTo>
                  <a:lnTo>
                    <a:pt x="1911731" y="0"/>
                  </a:lnTo>
                  <a:cubicBezTo>
                    <a:pt x="1924008" y="0"/>
                    <a:pt x="1935782" y="4877"/>
                    <a:pt x="1944463" y="13558"/>
                  </a:cubicBezTo>
                  <a:cubicBezTo>
                    <a:pt x="1953144" y="22239"/>
                    <a:pt x="1958020" y="34012"/>
                    <a:pt x="1958020" y="46289"/>
                  </a:cubicBezTo>
                  <a:lnTo>
                    <a:pt x="1958020" y="1870966"/>
                  </a:lnTo>
                  <a:cubicBezTo>
                    <a:pt x="1958020" y="1883242"/>
                    <a:pt x="1953144" y="1895016"/>
                    <a:pt x="1944463" y="1903697"/>
                  </a:cubicBezTo>
                  <a:cubicBezTo>
                    <a:pt x="1935782" y="1912378"/>
                    <a:pt x="1924008" y="1917255"/>
                    <a:pt x="1911731" y="1917255"/>
                  </a:cubicBezTo>
                  <a:lnTo>
                    <a:pt x="46289" y="1917255"/>
                  </a:lnTo>
                  <a:cubicBezTo>
                    <a:pt x="34012" y="1917255"/>
                    <a:pt x="22239" y="1912378"/>
                    <a:pt x="13558" y="1903697"/>
                  </a:cubicBezTo>
                  <a:cubicBezTo>
                    <a:pt x="4877" y="1895016"/>
                    <a:pt x="0" y="1883242"/>
                    <a:pt x="0" y="1870966"/>
                  </a:cubicBezTo>
                  <a:lnTo>
                    <a:pt x="0" y="46289"/>
                  </a:lnTo>
                  <a:cubicBezTo>
                    <a:pt x="0" y="34012"/>
                    <a:pt x="4877" y="22239"/>
                    <a:pt x="13558" y="13558"/>
                  </a:cubicBezTo>
                  <a:cubicBezTo>
                    <a:pt x="22239" y="4877"/>
                    <a:pt x="34012" y="0"/>
                    <a:pt x="46289" y="0"/>
                  </a:cubicBezTo>
                  <a:close/>
                </a:path>
              </a:pathLst>
            </a:custGeom>
            <a:solidFill>
              <a:srgbClr val="00569E"/>
            </a:solidFill>
          </p:spPr>
        </p:sp>
        <p:sp>
          <p:nvSpPr>
            <p:cNvPr id="8" name="TextBox 8"/>
            <p:cNvSpPr txBox="1"/>
            <p:nvPr/>
          </p:nvSpPr>
          <p:spPr>
            <a:xfrm>
              <a:off x="0" y="-38100"/>
              <a:ext cx="1958020" cy="195535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00225" y="2346523"/>
            <a:ext cx="7359075" cy="7205860"/>
            <a:chOff x="0" y="0"/>
            <a:chExt cx="1958020" cy="1917255"/>
          </a:xfrm>
        </p:grpSpPr>
        <p:sp>
          <p:nvSpPr>
            <p:cNvPr id="10" name="Freeform 10"/>
            <p:cNvSpPr/>
            <p:nvPr/>
          </p:nvSpPr>
          <p:spPr>
            <a:xfrm>
              <a:off x="0" y="0"/>
              <a:ext cx="1958020" cy="1917255"/>
            </a:xfrm>
            <a:custGeom>
              <a:avLst/>
              <a:gdLst/>
              <a:ahLst/>
              <a:cxnLst/>
              <a:rect l="l" t="t" r="r" b="b"/>
              <a:pathLst>
                <a:path w="1958020" h="1917255">
                  <a:moveTo>
                    <a:pt x="46289" y="0"/>
                  </a:moveTo>
                  <a:lnTo>
                    <a:pt x="1911731" y="0"/>
                  </a:lnTo>
                  <a:cubicBezTo>
                    <a:pt x="1924008" y="0"/>
                    <a:pt x="1935782" y="4877"/>
                    <a:pt x="1944463" y="13558"/>
                  </a:cubicBezTo>
                  <a:cubicBezTo>
                    <a:pt x="1953144" y="22239"/>
                    <a:pt x="1958020" y="34012"/>
                    <a:pt x="1958020" y="46289"/>
                  </a:cubicBezTo>
                  <a:lnTo>
                    <a:pt x="1958020" y="1870966"/>
                  </a:lnTo>
                  <a:cubicBezTo>
                    <a:pt x="1958020" y="1883242"/>
                    <a:pt x="1953144" y="1895016"/>
                    <a:pt x="1944463" y="1903697"/>
                  </a:cubicBezTo>
                  <a:cubicBezTo>
                    <a:pt x="1935782" y="1912378"/>
                    <a:pt x="1924008" y="1917255"/>
                    <a:pt x="1911731" y="1917255"/>
                  </a:cubicBezTo>
                  <a:lnTo>
                    <a:pt x="46289" y="1917255"/>
                  </a:lnTo>
                  <a:cubicBezTo>
                    <a:pt x="34012" y="1917255"/>
                    <a:pt x="22239" y="1912378"/>
                    <a:pt x="13558" y="1903697"/>
                  </a:cubicBezTo>
                  <a:cubicBezTo>
                    <a:pt x="4877" y="1895016"/>
                    <a:pt x="0" y="1883242"/>
                    <a:pt x="0" y="1870966"/>
                  </a:cubicBezTo>
                  <a:lnTo>
                    <a:pt x="0" y="46289"/>
                  </a:lnTo>
                  <a:cubicBezTo>
                    <a:pt x="0" y="34012"/>
                    <a:pt x="4877" y="22239"/>
                    <a:pt x="13558" y="13558"/>
                  </a:cubicBezTo>
                  <a:cubicBezTo>
                    <a:pt x="22239" y="4877"/>
                    <a:pt x="34012" y="0"/>
                    <a:pt x="46289" y="0"/>
                  </a:cubicBezTo>
                  <a:close/>
                </a:path>
              </a:pathLst>
            </a:custGeom>
            <a:solidFill>
              <a:srgbClr val="00569E"/>
            </a:solidFill>
          </p:spPr>
        </p:sp>
        <p:sp>
          <p:nvSpPr>
            <p:cNvPr id="11" name="TextBox 11"/>
            <p:cNvSpPr txBox="1"/>
            <p:nvPr/>
          </p:nvSpPr>
          <p:spPr>
            <a:xfrm>
              <a:off x="0" y="-38100"/>
              <a:ext cx="1958020" cy="195535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2" name="TextBox 12"/>
          <p:cNvSpPr txBox="1"/>
          <p:nvPr/>
        </p:nvSpPr>
        <p:spPr>
          <a:xfrm>
            <a:off x="994606" y="2594176"/>
            <a:ext cx="7359075" cy="471806"/>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Montserrat"/>
                <a:ea typeface="Montserrat"/>
                <a:cs typeface="Montserrat"/>
                <a:sym typeface="Montserrat"/>
              </a:rPr>
              <a:t>YÊU CẦU CHỨC NĂNG</a:t>
            </a:r>
          </a:p>
        </p:txBody>
      </p:sp>
      <p:sp>
        <p:nvSpPr>
          <p:cNvPr id="13" name="TextBox 13"/>
          <p:cNvSpPr txBox="1"/>
          <p:nvPr/>
        </p:nvSpPr>
        <p:spPr>
          <a:xfrm>
            <a:off x="9909750" y="2594176"/>
            <a:ext cx="7359075" cy="471806"/>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Montserrat"/>
                <a:ea typeface="Montserrat"/>
                <a:cs typeface="Montserrat"/>
                <a:sym typeface="Montserrat"/>
              </a:rPr>
              <a:t>YÊU CẦU PHI CHỨC NĂNG</a:t>
            </a:r>
          </a:p>
        </p:txBody>
      </p:sp>
      <p:sp>
        <p:nvSpPr>
          <p:cNvPr id="14" name="TextBox 14"/>
          <p:cNvSpPr txBox="1"/>
          <p:nvPr/>
        </p:nvSpPr>
        <p:spPr>
          <a:xfrm>
            <a:off x="870781" y="3433672"/>
            <a:ext cx="7359075" cy="118935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người dùng: Đăng ký, đăng nhập, phân quyền (admin, khách hàng).</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5" name="TextBox 15"/>
          <p:cNvSpPr txBox="1"/>
          <p:nvPr/>
        </p:nvSpPr>
        <p:spPr>
          <a:xfrm>
            <a:off x="9747825" y="3433672"/>
            <a:ext cx="7359075" cy="558990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Hiệu năng tốt: Hệ thống phải xử lý nhanh, không bị gián đoạn khi có nhiều người truy cập.</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Bảo mật: Bảo vệ thông tin người dùng, dữ liệu giao dịch bằng cơ chế xác thực, phân quyền hợp lý.</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Giao diện thân thiện: Thiết kế trực quan, dễ sử dụng với người dùng ở nhiều độ tuổi.</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Khả năng mở rộng: Dễ dàng nâng cấp thêm chức năng như voucher, phản hồi, đánh giá sản phẩm.</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Khả năng sao lưu và phục hồi dữ liệu: Tránh mất dữ liệu trong các trường hợp bất ngờ.</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6" name="TextBox 16"/>
          <p:cNvSpPr txBox="1"/>
          <p:nvPr/>
        </p:nvSpPr>
        <p:spPr>
          <a:xfrm>
            <a:off x="837036" y="4434970"/>
            <a:ext cx="7359075" cy="4389755"/>
          </a:xfrm>
          <a:prstGeom prst="rect">
            <a:avLst/>
          </a:prstGeom>
        </p:spPr>
        <p:txBody>
          <a:bodyPr lIns="0" tIns="0" rIns="0" bIns="0" rtlCol="0" anchor="t">
            <a:spAutoFit/>
          </a:bodyPr>
          <a:lstStyle/>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đơn hàng: Tạo đơn, theo dõi trạng thái đơn hàng (chờ xác nhận, đang giao, đã giao, huỷ).</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Thanh toán: Tích hợp phương thức thanh toán như tiền mặt, chuyển khoản, VietQR...</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Thống kê - báo cáo: Thống kê doanh thu theo ngày, tháng, năm; hiển thị biểu đồ doanh thu.</a:t>
            </a:r>
          </a:p>
          <a:p>
            <a:pPr marL="496567" lvl="1" indent="-248284" algn="just">
              <a:lnSpc>
                <a:spcPts val="3219"/>
              </a:lnSpc>
              <a:buFont typeface="Arial"/>
              <a:buChar char="•"/>
            </a:pPr>
            <a:r>
              <a:rPr lang="en-US" sz="2299">
                <a:solidFill>
                  <a:srgbClr val="FFFFFF"/>
                </a:solidFill>
                <a:latin typeface="Montserrat"/>
                <a:ea typeface="Montserrat"/>
                <a:cs typeface="Montserrat"/>
                <a:sym typeface="Montserrat"/>
              </a:rPr>
              <a:t>Quản lý thông báo và tin nhắn: Gửi thông báo tới admin khi có đơn hàng mới, hệ thống tin nhắn giữa khách hàng và admin</a:t>
            </a:r>
          </a:p>
          <a:p>
            <a:pPr algn="just">
              <a:lnSpc>
                <a:spcPts val="3219"/>
              </a:lnSpc>
              <a:spcBef>
                <a:spcPct val="0"/>
              </a:spcBef>
            </a:pPr>
            <a:endParaRPr lang="en-US" sz="2299">
              <a:solidFill>
                <a:srgbClr val="FFFFFF"/>
              </a:solidFill>
              <a:latin typeface="Montserrat"/>
              <a:ea typeface="Montserrat"/>
              <a:cs typeface="Montserrat"/>
              <a:sym typeface="Montserrat"/>
            </a:endParaRPr>
          </a:p>
        </p:txBody>
      </p:sp>
      <p:sp>
        <p:nvSpPr>
          <p:cNvPr id="17" name="Freeform 6">
            <a:extLst>
              <a:ext uri="{FF2B5EF4-FFF2-40B4-BE49-F238E27FC236}">
                <a16:creationId xmlns:a16="http://schemas.microsoft.com/office/drawing/2014/main" id="{3AEE1349-0D0F-851D-43CB-DA1117E687A3}"/>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142457" y="2571750"/>
            <a:ext cx="12453286" cy="5240947"/>
            <a:chOff x="0" y="0"/>
            <a:chExt cx="3279878" cy="1380332"/>
          </a:xfrm>
        </p:grpSpPr>
        <p:sp>
          <p:nvSpPr>
            <p:cNvPr id="7" name="Freeform 7"/>
            <p:cNvSpPr/>
            <p:nvPr/>
          </p:nvSpPr>
          <p:spPr>
            <a:xfrm>
              <a:off x="0" y="0"/>
              <a:ext cx="3279878" cy="1380332"/>
            </a:xfrm>
            <a:custGeom>
              <a:avLst/>
              <a:gdLst/>
              <a:ahLst/>
              <a:cxnLst/>
              <a:rect l="l" t="t" r="r" b="b"/>
              <a:pathLst>
                <a:path w="3279878" h="1380332">
                  <a:moveTo>
                    <a:pt x="0" y="0"/>
                  </a:moveTo>
                  <a:lnTo>
                    <a:pt x="3279878" y="0"/>
                  </a:lnTo>
                  <a:lnTo>
                    <a:pt x="3279878" y="1380332"/>
                  </a:lnTo>
                  <a:lnTo>
                    <a:pt x="0" y="1380332"/>
                  </a:lnTo>
                  <a:close/>
                </a:path>
              </a:pathLst>
            </a:custGeom>
            <a:solidFill>
              <a:srgbClr val="145DA0"/>
            </a:solidFill>
            <a:ln cap="sq">
              <a:noFill/>
              <a:prstDash val="solid"/>
              <a:miter/>
            </a:ln>
          </p:spPr>
        </p:sp>
        <p:sp>
          <p:nvSpPr>
            <p:cNvPr id="8" name="TextBox 8"/>
            <p:cNvSpPr txBox="1"/>
            <p:nvPr/>
          </p:nvSpPr>
          <p:spPr>
            <a:xfrm>
              <a:off x="0" y="-38100"/>
              <a:ext cx="3279878" cy="14184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3557876" y="2908130"/>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PHẦN II</a:t>
            </a:r>
          </a:p>
        </p:txBody>
      </p:sp>
      <p:sp>
        <p:nvSpPr>
          <p:cNvPr id="10" name="TextBox 10"/>
          <p:cNvSpPr txBox="1"/>
          <p:nvPr/>
        </p:nvSpPr>
        <p:spPr>
          <a:xfrm>
            <a:off x="3403533" y="5664082"/>
            <a:ext cx="11931135"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MỘT SỐ CÔNG NGHỆ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5"/>
          <p:cNvSpPr/>
          <p:nvPr/>
        </p:nvSpPr>
        <p:spPr>
          <a:xfrm>
            <a:off x="15099428" y="503555"/>
            <a:ext cx="2614563" cy="2614563"/>
          </a:xfrm>
          <a:custGeom>
            <a:avLst/>
            <a:gdLst/>
            <a:ahLst/>
            <a:cxnLst/>
            <a:rect l="l" t="t" r="r" b="b"/>
            <a:pathLst>
              <a:path w="2614563" h="2614563">
                <a:moveTo>
                  <a:pt x="0" y="0"/>
                </a:moveTo>
                <a:lnTo>
                  <a:pt x="2614563" y="0"/>
                </a:lnTo>
                <a:lnTo>
                  <a:pt x="2614563" y="2614563"/>
                </a:lnTo>
                <a:lnTo>
                  <a:pt x="0" y="2614563"/>
                </a:lnTo>
                <a:lnTo>
                  <a:pt x="0" y="0"/>
                </a:lnTo>
                <a:close/>
              </a:path>
            </a:pathLst>
          </a:custGeom>
          <a:blipFill>
            <a:blip r:embed="rId2"/>
            <a:stretch>
              <a:fillRect/>
            </a:stretch>
          </a:blipFill>
        </p:spPr>
      </p:sp>
      <p:sp>
        <p:nvSpPr>
          <p:cNvPr id="6" name="TextBox 6"/>
          <p:cNvSpPr txBox="1"/>
          <p:nvPr/>
        </p:nvSpPr>
        <p:spPr>
          <a:xfrm>
            <a:off x="2661928" y="962025"/>
            <a:ext cx="11017805" cy="580390"/>
          </a:xfrm>
          <a:prstGeom prst="rect">
            <a:avLst/>
          </a:prstGeom>
        </p:spPr>
        <p:txBody>
          <a:bodyPr lIns="0" tIns="0" rIns="0" bIns="0" rtlCol="0" anchor="t">
            <a:spAutoFit/>
          </a:bodyPr>
          <a:lstStyle/>
          <a:p>
            <a:pPr algn="just">
              <a:lnSpc>
                <a:spcPts val="4759"/>
              </a:lnSpc>
            </a:pPr>
            <a:r>
              <a:rPr lang="en-US" sz="3399" b="1">
                <a:solidFill>
                  <a:srgbClr val="000000"/>
                </a:solidFill>
                <a:latin typeface="Montserrat Bold"/>
                <a:ea typeface="Montserrat Bold"/>
                <a:cs typeface="Montserrat Bold"/>
                <a:sym typeface="Montserrat Bold"/>
              </a:rPr>
              <a:t>2.1: Ngôn ngữ lập trình Dart &amp; Framework Flutter</a:t>
            </a:r>
          </a:p>
        </p:txBody>
      </p:sp>
      <p:sp>
        <p:nvSpPr>
          <p:cNvPr id="7" name="TextBox 7"/>
          <p:cNvSpPr txBox="1"/>
          <p:nvPr/>
        </p:nvSpPr>
        <p:spPr>
          <a:xfrm>
            <a:off x="433434" y="2537728"/>
            <a:ext cx="5967366" cy="580390"/>
          </a:xfrm>
          <a:prstGeom prst="rect">
            <a:avLst/>
          </a:prstGeom>
        </p:spPr>
        <p:txBody>
          <a:bodyPr wrap="square" lIns="0" tIns="0" rIns="0" bIns="0" rtlCol="0" anchor="t">
            <a:spAutoFit/>
          </a:bodyPr>
          <a:lstStyle/>
          <a:p>
            <a:pPr algn="just">
              <a:lnSpc>
                <a:spcPts val="4759"/>
              </a:lnSpc>
            </a:pPr>
            <a:r>
              <a:rPr lang="en-US" sz="3399" b="1" dirty="0" err="1">
                <a:solidFill>
                  <a:srgbClr val="010101"/>
                </a:solidFill>
                <a:latin typeface="Montserrat Bold"/>
                <a:ea typeface="Montserrat Bold"/>
                <a:cs typeface="Montserrat Bold"/>
                <a:sym typeface="Montserrat Bold"/>
              </a:rPr>
              <a:t>Ngôn</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ngữ</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lập</a:t>
            </a:r>
            <a:r>
              <a:rPr lang="en-US" sz="3399" b="1" dirty="0">
                <a:solidFill>
                  <a:srgbClr val="010101"/>
                </a:solidFill>
                <a:latin typeface="Montserrat Bold"/>
                <a:ea typeface="Montserrat Bold"/>
                <a:cs typeface="Montserrat Bold"/>
                <a:sym typeface="Montserrat Bold"/>
              </a:rPr>
              <a:t> </a:t>
            </a:r>
            <a:r>
              <a:rPr lang="en-US" sz="3399" b="1" dirty="0" err="1">
                <a:solidFill>
                  <a:srgbClr val="010101"/>
                </a:solidFill>
                <a:latin typeface="Montserrat Bold"/>
                <a:ea typeface="Montserrat Bold"/>
                <a:cs typeface="Montserrat Bold"/>
                <a:sym typeface="Montserrat Bold"/>
              </a:rPr>
              <a:t>trình</a:t>
            </a:r>
            <a:r>
              <a:rPr lang="en-US" sz="3399" b="1" dirty="0">
                <a:solidFill>
                  <a:srgbClr val="010101"/>
                </a:solidFill>
                <a:latin typeface="Montserrat Bold"/>
                <a:ea typeface="Montserrat Bold"/>
                <a:cs typeface="Montserrat Bold"/>
                <a:sym typeface="Montserrat Bold"/>
              </a:rPr>
              <a:t> Dart</a:t>
            </a:r>
          </a:p>
        </p:txBody>
      </p:sp>
      <p:sp>
        <p:nvSpPr>
          <p:cNvPr id="8" name="TextBox 8"/>
          <p:cNvSpPr txBox="1"/>
          <p:nvPr/>
        </p:nvSpPr>
        <p:spPr>
          <a:xfrm>
            <a:off x="327411" y="4042043"/>
            <a:ext cx="17386579" cy="4388253"/>
          </a:xfrm>
          <a:prstGeom prst="rect">
            <a:avLst/>
          </a:prstGeom>
        </p:spPr>
        <p:txBody>
          <a:bodyPr lIns="0" tIns="0" rIns="0" bIns="0" rtlCol="0" anchor="t">
            <a:spAutoFit/>
          </a:bodyPr>
          <a:lstStyle/>
          <a:p>
            <a:pPr algn="just">
              <a:lnSpc>
                <a:spcPts val="4334"/>
              </a:lnSpc>
            </a:pPr>
            <a:r>
              <a:rPr lang="en-US" sz="3095">
                <a:solidFill>
                  <a:srgbClr val="010101"/>
                </a:solidFill>
                <a:latin typeface="Montserrat"/>
                <a:ea typeface="Montserrat"/>
                <a:cs typeface="Montserrat"/>
                <a:sym typeface="Montserrat"/>
              </a:rPr>
              <a:t>Dart là một ngôn ngữ lập trình hướng đối tượng do Google phát triển, </a:t>
            </a:r>
          </a:p>
          <a:p>
            <a:pPr algn="just">
              <a:lnSpc>
                <a:spcPts val="4334"/>
              </a:lnSpc>
            </a:pPr>
            <a:r>
              <a:rPr lang="en-US" sz="3095">
                <a:solidFill>
                  <a:srgbClr val="010101"/>
                </a:solidFill>
                <a:latin typeface="Montserrat"/>
                <a:ea typeface="Montserrat"/>
                <a:cs typeface="Montserrat"/>
                <a:sym typeface="Montserrat"/>
              </a:rPr>
              <a:t>ra mắt lần đầu vào năm 2011. </a:t>
            </a:r>
          </a:p>
          <a:p>
            <a:pPr algn="just">
              <a:lnSpc>
                <a:spcPts val="4334"/>
              </a:lnSpc>
            </a:pPr>
            <a:r>
              <a:rPr lang="en-US" sz="3095">
                <a:solidFill>
                  <a:srgbClr val="010101"/>
                </a:solidFill>
                <a:latin typeface="Montserrat"/>
                <a:ea typeface="Montserrat"/>
                <a:cs typeface="Montserrat"/>
                <a:sym typeface="Montserrat"/>
              </a:rPr>
              <a:t>Dart được thiết kế để xây dựng các ứng dụng frontend, đặc biệt là các ứng dụng giao diện người dùng (UI) hiện đại, hiệu suất cao cho cả web, desktop và thiết bị di động. </a:t>
            </a:r>
          </a:p>
          <a:p>
            <a:pPr algn="just">
              <a:lnSpc>
                <a:spcPts val="4334"/>
              </a:lnSpc>
            </a:pPr>
            <a:r>
              <a:rPr lang="en-US" sz="3095">
                <a:solidFill>
                  <a:srgbClr val="010101"/>
                </a:solidFill>
                <a:latin typeface="Montserrat"/>
                <a:ea typeface="Montserrat"/>
                <a:cs typeface="Montserrat"/>
                <a:sym typeface="Montserrat"/>
              </a:rPr>
              <a:t>Một trong những đặc điểm nổi bật của Dart là khả năng biên dịch linh hoạt sang mã máy (native code) hoặc JavaScript, giúp dễ dàng triển khai ứng dụng trên nhiều nền tảng.</a:t>
            </a:r>
          </a:p>
          <a:p>
            <a:pPr algn="just">
              <a:lnSpc>
                <a:spcPts val="4334"/>
              </a:lnSpc>
            </a:pPr>
            <a:endParaRPr lang="en-US" sz="3095">
              <a:solidFill>
                <a:srgbClr val="010101"/>
              </a:solidFill>
              <a:latin typeface="Montserrat"/>
              <a:ea typeface="Montserrat"/>
              <a:cs typeface="Montserrat"/>
              <a:sym typeface="Montserrat"/>
            </a:endParaRPr>
          </a:p>
        </p:txBody>
      </p:sp>
      <p:sp>
        <p:nvSpPr>
          <p:cNvPr id="9" name="Freeform 6">
            <a:extLst>
              <a:ext uri="{FF2B5EF4-FFF2-40B4-BE49-F238E27FC236}">
                <a16:creationId xmlns:a16="http://schemas.microsoft.com/office/drawing/2014/main" id="{9EBB6117-1E39-5F33-9647-2FE40755D6F5}"/>
              </a:ext>
            </a:extLst>
          </p:cNvPr>
          <p:cNvSpPr/>
          <p:nvPr/>
        </p:nvSpPr>
        <p:spPr>
          <a:xfrm>
            <a:off x="-2133600" y="-2183170"/>
            <a:ext cx="3735531" cy="373553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1302</Words>
  <Application>Microsoft Office PowerPoint</Application>
  <PresentationFormat>Custom</PresentationFormat>
  <Paragraphs>109</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Montserrat Italics</vt:lpstr>
      <vt:lpstr>DejaVu Serif Bold</vt:lpstr>
      <vt:lpstr>Open Sans Extra Bold</vt:lpstr>
      <vt:lpstr>Cormorant Garamond Bold Italics</vt:lpstr>
      <vt:lpstr>Arial</vt:lpstr>
      <vt:lpstr>Calibri</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Peter Hùng</dc:creator>
  <cp:lastModifiedBy>Bùi Văn Hùng</cp:lastModifiedBy>
  <cp:revision>11</cp:revision>
  <dcterms:created xsi:type="dcterms:W3CDTF">2006-08-16T00:00:00Z</dcterms:created>
  <dcterms:modified xsi:type="dcterms:W3CDTF">2025-07-18T01:28:02Z</dcterms:modified>
  <dc:identifier>DAGrvxWunks</dc:identifier>
</cp:coreProperties>
</file>